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485" r:id="rId2"/>
    <p:sldId id="479" r:id="rId3"/>
    <p:sldId id="486" r:id="rId4"/>
    <p:sldId id="489" r:id="rId5"/>
    <p:sldId id="490" r:id="rId6"/>
    <p:sldId id="491" r:id="rId7"/>
    <p:sldId id="492" r:id="rId8"/>
    <p:sldId id="497" r:id="rId9"/>
    <p:sldId id="498" r:id="rId10"/>
    <p:sldId id="499" r:id="rId11"/>
    <p:sldId id="500" r:id="rId12"/>
    <p:sldId id="501" r:id="rId13"/>
    <p:sldId id="493" r:id="rId14"/>
    <p:sldId id="494" r:id="rId15"/>
    <p:sldId id="495" r:id="rId16"/>
    <p:sldId id="496" r:id="rId17"/>
    <p:sldId id="503" r:id="rId18"/>
    <p:sldId id="505" r:id="rId19"/>
    <p:sldId id="507" r:id="rId20"/>
    <p:sldId id="508" r:id="rId21"/>
    <p:sldId id="510" r:id="rId22"/>
    <p:sldId id="511" r:id="rId23"/>
    <p:sldId id="512" r:id="rId24"/>
    <p:sldId id="513" r:id="rId25"/>
    <p:sldId id="514" r:id="rId26"/>
    <p:sldId id="515" r:id="rId27"/>
    <p:sldId id="51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52"/>
    <p:restoredTop sz="95918"/>
  </p:normalViewPr>
  <p:slideViewPr>
    <p:cSldViewPr snapToGrid="0" snapToObjects="1">
      <p:cViewPr varScale="1">
        <p:scale>
          <a:sx n="104" d="100"/>
          <a:sy n="104" d="100"/>
        </p:scale>
        <p:origin x="240"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B6D3E9-CB9A-F344-AC12-747E77E05BD1}" type="datetimeFigureOut">
              <a:rPr lang="en-US" smtClean="0"/>
              <a:t>12/3/19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A4D18-6766-AF4E-9861-D2D199E0DD39}" type="slidenum">
              <a:rPr lang="en-US" smtClean="0"/>
              <a:t>‹#›</a:t>
            </a:fld>
            <a:endParaRPr lang="en-US"/>
          </a:p>
        </p:txBody>
      </p:sp>
    </p:spTree>
    <p:extLst>
      <p:ext uri="{BB962C8B-B14F-4D97-AF65-F5344CB8AC3E}">
        <p14:creationId xmlns:p14="http://schemas.microsoft.com/office/powerpoint/2010/main" val="2762306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997307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panose="02040602050305030304" charset="0"/>
                <a:ea typeface="MS PGothic" panose="020B0600070205080204" charset="-128"/>
              </a:rPr>
              <a:t>12</a:t>
            </a:fld>
            <a:endParaRPr kumimoji="0" lang="en-US" sz="1200" b="0" i="0" u="none" strike="noStrike" kern="1200" cap="none" spc="0" normalizeH="0" baseline="0" noProof="0">
              <a:ln>
                <a:noFill/>
              </a:ln>
              <a:solidFill>
                <a:prstClr val="black"/>
              </a:solidFill>
              <a:effectLst/>
              <a:uLnTx/>
              <a:uFillTx/>
              <a:latin typeface="Book Antiqua" panose="02040602050305030304" charset="0"/>
              <a:ea typeface="MS PGothic" panose="020B0600070205080204" charset="-128"/>
            </a:endParaRPr>
          </a:p>
        </p:txBody>
      </p:sp>
    </p:spTree>
    <p:extLst>
      <p:ext uri="{BB962C8B-B14F-4D97-AF65-F5344CB8AC3E}">
        <p14:creationId xmlns:p14="http://schemas.microsoft.com/office/powerpoint/2010/main" val="17836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91019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957326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813741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525308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401070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panose="02040602050305030304" charset="0"/>
                <a:ea typeface="MS PGothic" panose="020B0600070205080204" charset="-128"/>
              </a:rPr>
              <a:t>9</a:t>
            </a:fld>
            <a:endParaRPr kumimoji="0" lang="en-US" sz="1200" b="0" i="0" u="none" strike="noStrike" kern="1200" cap="none" spc="0" normalizeH="0" baseline="0" noProof="0">
              <a:ln>
                <a:noFill/>
              </a:ln>
              <a:solidFill>
                <a:prstClr val="black"/>
              </a:solidFill>
              <a:effectLst/>
              <a:uLnTx/>
              <a:uFillTx/>
              <a:latin typeface="Book Antiqua" panose="02040602050305030304" charset="0"/>
              <a:ea typeface="MS PGothic" panose="020B0600070205080204" charset="-128"/>
            </a:endParaRPr>
          </a:p>
        </p:txBody>
      </p:sp>
    </p:spTree>
    <p:extLst>
      <p:ext uri="{BB962C8B-B14F-4D97-AF65-F5344CB8AC3E}">
        <p14:creationId xmlns:p14="http://schemas.microsoft.com/office/powerpoint/2010/main" val="975981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panose="02040602050305030304" charset="0"/>
                <a:ea typeface="MS PGothic" panose="020B0600070205080204" charset="-128"/>
                <a:cs typeface="+mn-cs"/>
              </a:rPr>
              <a:t>10</a:t>
            </a:fld>
            <a:endParaRPr kumimoji="0" lang="en-US" sz="1200" b="0" i="0" u="none" strike="noStrike" kern="1200" cap="none" spc="0" normalizeH="0" baseline="0" noProof="0">
              <a:ln>
                <a:noFill/>
              </a:ln>
              <a:solidFill>
                <a:prstClr val="black"/>
              </a:solidFill>
              <a:effectLst/>
              <a:uLnTx/>
              <a:uFillTx/>
              <a:latin typeface="Book Antiqua" panose="02040602050305030304" charset="0"/>
              <a:ea typeface="MS PGothic" panose="020B0600070205080204" charset="-128"/>
              <a:cs typeface="+mn-cs"/>
            </a:endParaRPr>
          </a:p>
        </p:txBody>
      </p:sp>
    </p:spTree>
    <p:extLst>
      <p:ext uri="{BB962C8B-B14F-4D97-AF65-F5344CB8AC3E}">
        <p14:creationId xmlns:p14="http://schemas.microsoft.com/office/powerpoint/2010/main" val="2661885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panose="02040602050305030304" charset="0"/>
                <a:ea typeface="MS PGothic" panose="020B0600070205080204" charset="-128"/>
              </a:rPr>
              <a:t>11</a:t>
            </a:fld>
            <a:endParaRPr kumimoji="0" lang="en-US" sz="1200" b="0" i="0" u="none" strike="noStrike" kern="1200" cap="none" spc="0" normalizeH="0" baseline="0" noProof="0">
              <a:ln>
                <a:noFill/>
              </a:ln>
              <a:solidFill>
                <a:prstClr val="black"/>
              </a:solidFill>
              <a:effectLst/>
              <a:uLnTx/>
              <a:uFillTx/>
              <a:latin typeface="Book Antiqua" panose="02040602050305030304" charset="0"/>
              <a:ea typeface="MS PGothic" panose="020B0600070205080204" charset="-128"/>
            </a:endParaRPr>
          </a:p>
        </p:txBody>
      </p:sp>
    </p:spTree>
    <p:extLst>
      <p:ext uri="{BB962C8B-B14F-4D97-AF65-F5344CB8AC3E}">
        <p14:creationId xmlns:p14="http://schemas.microsoft.com/office/powerpoint/2010/main" val="32234770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pic>
        <p:nvPicPr>
          <p:cNvPr id="4" name="Picture 9" descr="photos-ppt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139719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4" name="Picture 9" descr="vst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252105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4" name="Picture 9" descr="photos-ppt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69677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8" name="Picture 9" descr="bgbuff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ubtitle 2"/>
          <p:cNvSpPr>
            <a:spLocks noGrp="1"/>
          </p:cNvSpPr>
          <p:nvPr>
            <p:ph type="subTitle" idx="1"/>
          </p:nvPr>
        </p:nvSpPr>
        <p:spPr>
          <a:xfrm>
            <a:off x="480504" y="3137687"/>
            <a:ext cx="4878397"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
          <p:cNvSpPr>
            <a:spLocks noGrp="1"/>
          </p:cNvSpPr>
          <p:nvPr>
            <p:ph type="ctrTitle"/>
          </p:nvPr>
        </p:nvSpPr>
        <p:spPr>
          <a:xfrm>
            <a:off x="480505" y="601091"/>
            <a:ext cx="5974084"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Picture Placeholder 8"/>
          <p:cNvSpPr>
            <a:spLocks noGrp="1" noChangeAspect="1"/>
          </p:cNvSpPr>
          <p:nvPr>
            <p:ph type="pic" sz="quarter" idx="10"/>
          </p:nvPr>
        </p:nvSpPr>
        <p:spPr>
          <a:xfrm>
            <a:off x="2606493" y="0"/>
            <a:ext cx="9602107"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dirty="0"/>
              <a:t>Click icon to add picture</a:t>
            </a:r>
          </a:p>
        </p:txBody>
      </p:sp>
      <p:sp>
        <p:nvSpPr>
          <p:cNvPr id="3" name="Picture Placeholder 2"/>
          <p:cNvSpPr>
            <a:spLocks noGrp="1"/>
          </p:cNvSpPr>
          <p:nvPr>
            <p:ph type="pic" sz="quarter" idx="11"/>
          </p:nvPr>
        </p:nvSpPr>
        <p:spPr>
          <a:xfrm>
            <a:off x="1509256"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dirty="0"/>
              <a:t>Click icon to add picture</a:t>
            </a:r>
          </a:p>
        </p:txBody>
      </p:sp>
      <p:sp>
        <p:nvSpPr>
          <p:cNvPr id="10" name="Picture Placeholder 2"/>
          <p:cNvSpPr>
            <a:spLocks noGrp="1"/>
          </p:cNvSpPr>
          <p:nvPr>
            <p:ph type="pic" sz="quarter" idx="12"/>
          </p:nvPr>
        </p:nvSpPr>
        <p:spPr>
          <a:xfrm>
            <a:off x="5180403"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dirty="0"/>
              <a:t>Click icon to add picture</a:t>
            </a:r>
          </a:p>
        </p:txBody>
      </p:sp>
      <p:sp>
        <p:nvSpPr>
          <p:cNvPr id="11" name="Picture Placeholder 2"/>
          <p:cNvSpPr>
            <a:spLocks noGrp="1"/>
          </p:cNvSpPr>
          <p:nvPr>
            <p:ph type="pic" sz="quarter" idx="13"/>
          </p:nvPr>
        </p:nvSpPr>
        <p:spPr>
          <a:xfrm>
            <a:off x="8838003"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dirty="0"/>
              <a:t>Click icon to add picture</a:t>
            </a:r>
          </a:p>
        </p:txBody>
      </p:sp>
    </p:spTree>
    <p:extLst>
      <p:ext uri="{BB962C8B-B14F-4D97-AF65-F5344CB8AC3E}">
        <p14:creationId xmlns:p14="http://schemas.microsoft.com/office/powerpoint/2010/main" val="200644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32330" y="1861441"/>
            <a:ext cx="10327340"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p:txBody>
      </p:sp>
      <p:sp>
        <p:nvSpPr>
          <p:cNvPr id="11" name="Title 10"/>
          <p:cNvSpPr>
            <a:spLocks noGrp="1"/>
          </p:cNvSpPr>
          <p:nvPr>
            <p:ph type="title"/>
          </p:nvPr>
        </p:nvSpPr>
        <p:spPr>
          <a:xfrm>
            <a:off x="917987" y="570156"/>
            <a:ext cx="10341684"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4271766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5528734" y="2887664"/>
            <a:ext cx="114511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dirty="0">
              <a:solidFill>
                <a:srgbClr val="DBA455"/>
              </a:solidFill>
              <a:latin typeface="Wingdings" charset="0"/>
            </a:endParaRPr>
          </a:p>
        </p:txBody>
      </p:sp>
      <p:sp>
        <p:nvSpPr>
          <p:cNvPr id="2" name="Title 1"/>
          <p:cNvSpPr>
            <a:spLocks noGrp="1"/>
          </p:cNvSpPr>
          <p:nvPr>
            <p:ph type="title"/>
          </p:nvPr>
        </p:nvSpPr>
        <p:spPr>
          <a:xfrm>
            <a:off x="920054" y="1204857"/>
            <a:ext cx="10339617"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932331" y="3324432"/>
            <a:ext cx="10312996"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94742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914400"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6193535"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3628594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917987" y="1783601"/>
            <a:ext cx="482923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7985" y="2622290"/>
            <a:ext cx="482924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6381171" y="1783601"/>
            <a:ext cx="4884955"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81171" y="2619063"/>
            <a:ext cx="4878500"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1926966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922670" y="559400"/>
            <a:ext cx="4774509"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6519750" y="562026"/>
            <a:ext cx="4774509"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16543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1031301" y="536673"/>
            <a:ext cx="10104435"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917986" y="4486019"/>
            <a:ext cx="10341685"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849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9"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genbuffbacker.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0651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4" name="Picture 9" descr="MV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83985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4.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7" descr="PPT-General11.jpg"/>
          <p:cNvPicPr>
            <a:picLocks noChangeAspect="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2"/>
          </p:nvPr>
        </p:nvSpPr>
        <p:spPr>
          <a:xfrm>
            <a:off x="480484" y="6161089"/>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400D180B-0554-7143-BE94-51A220C66786}" type="datetime1">
              <a:rPr lang="en-US"/>
              <a:pPr>
                <a:defRPr/>
              </a:pPr>
              <a:t>12/3/19</a:t>
            </a:fld>
            <a:endParaRPr lang="en-US" dirty="0"/>
          </a:p>
        </p:txBody>
      </p:sp>
      <p:sp>
        <p:nvSpPr>
          <p:cNvPr id="5" name="Footer Placeholder 4"/>
          <p:cNvSpPr>
            <a:spLocks noGrp="1"/>
          </p:cNvSpPr>
          <p:nvPr>
            <p:ph type="ftr" sz="quarter" idx="3"/>
          </p:nvPr>
        </p:nvSpPr>
        <p:spPr>
          <a:xfrm>
            <a:off x="4165600" y="6161089"/>
            <a:ext cx="38608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2"/>
                </a:solidFill>
                <a:latin typeface="+mn-lt"/>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8851900" y="6161089"/>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pic>
        <p:nvPicPr>
          <p:cNvPr id="1030" name="Picture 6" descr="PPT-General4.jpg"/>
          <p:cNvPicPr>
            <a:picLocks noChangeAspect="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8" descr="PPT-General4.jpg"/>
          <p:cNvPicPr>
            <a:picLocks noChangeAspect="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95324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4.tiff"/></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4.tiff"/></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BBCD-FDDA-0F4A-B47A-96CC19483A28}"/>
              </a:ext>
            </a:extLst>
          </p:cNvPr>
          <p:cNvSpPr>
            <a:spLocks noGrp="1"/>
          </p:cNvSpPr>
          <p:nvPr>
            <p:ph type="ctrTitle"/>
          </p:nvPr>
        </p:nvSpPr>
        <p:spPr/>
        <p:txBody>
          <a:bodyPr/>
          <a:lstStyle/>
          <a:p>
            <a:r>
              <a:rPr lang="en-US" i="1" dirty="0"/>
              <a:t>Why Axis? </a:t>
            </a:r>
            <a:r>
              <a:rPr lang="en-US" dirty="0"/>
              <a:t>Models the Boston Marathon</a:t>
            </a:r>
          </a:p>
        </p:txBody>
      </p:sp>
      <p:sp>
        <p:nvSpPr>
          <p:cNvPr id="3" name="Subtitle 2">
            <a:extLst>
              <a:ext uri="{FF2B5EF4-FFF2-40B4-BE49-F238E27FC236}">
                <a16:creationId xmlns:a16="http://schemas.microsoft.com/office/drawing/2014/main" id="{C54CD55A-39C0-3449-89E3-703875514DF1}"/>
              </a:ext>
            </a:extLst>
          </p:cNvPr>
          <p:cNvSpPr>
            <a:spLocks noGrp="1"/>
          </p:cNvSpPr>
          <p:nvPr>
            <p:ph type="subTitle" idx="1"/>
          </p:nvPr>
        </p:nvSpPr>
        <p:spPr>
          <a:xfrm>
            <a:off x="480505" y="3385225"/>
            <a:ext cx="5735025" cy="1505061"/>
          </a:xfrm>
        </p:spPr>
        <p:txBody>
          <a:bodyPr/>
          <a:lstStyle/>
          <a:p>
            <a:r>
              <a:rPr lang="en-US" dirty="0"/>
              <a:t>DATS 6101:Final Presentation</a:t>
            </a:r>
          </a:p>
          <a:p>
            <a:r>
              <a:rPr lang="en-US" dirty="0"/>
              <a:t>December 3, 2019</a:t>
            </a:r>
          </a:p>
        </p:txBody>
      </p:sp>
    </p:spTree>
    <p:extLst>
      <p:ext uri="{BB962C8B-B14F-4D97-AF65-F5344CB8AC3E}">
        <p14:creationId xmlns:p14="http://schemas.microsoft.com/office/powerpoint/2010/main" val="1744527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54238" y="313440"/>
            <a:ext cx="8750461" cy="587708"/>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Linear Regression: Overall Rank</a:t>
            </a:r>
          </a:p>
        </p:txBody>
      </p:sp>
      <p:graphicFrame>
        <p:nvGraphicFramePr>
          <p:cNvPr id="8" name="Table 5"/>
          <p:cNvGraphicFramePr>
            <a:graphicFrameLocks noGrp="1"/>
          </p:cNvGraphicFramePr>
          <p:nvPr/>
        </p:nvGraphicFramePr>
        <p:xfrm>
          <a:off x="290241" y="1220408"/>
          <a:ext cx="5571716" cy="4159953"/>
        </p:xfrm>
        <a:graphic>
          <a:graphicData uri="http://schemas.openxmlformats.org/drawingml/2006/table">
            <a:tbl>
              <a:tblPr firstRow="1" bandRow="1">
                <a:tableStyleId>{5C22544A-7EE6-4342-B048-85BDC9FD1C3A}</a:tableStyleId>
              </a:tblPr>
              <a:tblGrid>
                <a:gridCol w="1935961">
                  <a:extLst>
                    <a:ext uri="{9D8B030D-6E8A-4147-A177-3AD203B41FA5}">
                      <a16:colId xmlns:a16="http://schemas.microsoft.com/office/drawing/2014/main" val="20000"/>
                    </a:ext>
                  </a:extLst>
                </a:gridCol>
                <a:gridCol w="1446185">
                  <a:extLst>
                    <a:ext uri="{9D8B030D-6E8A-4147-A177-3AD203B41FA5}">
                      <a16:colId xmlns:a16="http://schemas.microsoft.com/office/drawing/2014/main" val="20001"/>
                    </a:ext>
                  </a:extLst>
                </a:gridCol>
                <a:gridCol w="1064393">
                  <a:extLst>
                    <a:ext uri="{9D8B030D-6E8A-4147-A177-3AD203B41FA5}">
                      <a16:colId xmlns:a16="http://schemas.microsoft.com/office/drawing/2014/main" val="20002"/>
                    </a:ext>
                  </a:extLst>
                </a:gridCol>
                <a:gridCol w="1125177">
                  <a:extLst>
                    <a:ext uri="{9D8B030D-6E8A-4147-A177-3AD203B41FA5}">
                      <a16:colId xmlns:a16="http://schemas.microsoft.com/office/drawing/2014/main" val="20003"/>
                    </a:ext>
                  </a:extLst>
                </a:gridCol>
              </a:tblGrid>
              <a:tr h="370840">
                <a:tc gridSpan="4">
                  <a:txBody>
                    <a:bodyPr/>
                    <a:lstStyle/>
                    <a:p>
                      <a:pPr>
                        <a:lnSpc>
                          <a:spcPct val="150000"/>
                        </a:lnSpc>
                      </a:pPr>
                      <a:r>
                        <a:rPr lang="en-US" dirty="0"/>
                        <a:t>Overall Rank ~ rank in each quarter + age + gender</a:t>
                      </a: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40">
                <a:tc>
                  <a:txBody>
                    <a:bodyPr/>
                    <a:lstStyle/>
                    <a:p>
                      <a:pPr>
                        <a:lnSpc>
                          <a:spcPct val="150000"/>
                        </a:lnSpc>
                      </a:pPr>
                      <a:r>
                        <a:rPr lang="en-US" altLang="zh-CN" dirty="0"/>
                        <a:t>Variable</a:t>
                      </a:r>
                      <a:endParaRPr lang="en-US" dirty="0"/>
                    </a:p>
                  </a:txBody>
                  <a:tcPr/>
                </a:tc>
                <a:tc>
                  <a:txBody>
                    <a:bodyPr/>
                    <a:lstStyle/>
                    <a:p>
                      <a:pPr>
                        <a:lnSpc>
                          <a:spcPct val="150000"/>
                        </a:lnSpc>
                      </a:pPr>
                      <a:r>
                        <a:rPr lang="en-US" dirty="0"/>
                        <a:t>Estimate</a:t>
                      </a:r>
                    </a:p>
                  </a:txBody>
                  <a:tcPr/>
                </a:tc>
                <a:tc>
                  <a:txBody>
                    <a:bodyPr/>
                    <a:lstStyle/>
                    <a:p>
                      <a:pPr>
                        <a:lnSpc>
                          <a:spcPct val="150000"/>
                        </a:lnSpc>
                      </a:pPr>
                      <a:r>
                        <a:rPr lang="en-US" dirty="0"/>
                        <a:t>P</a:t>
                      </a:r>
                      <a:r>
                        <a:rPr lang="en-US" altLang="zh-CN" dirty="0"/>
                        <a:t>-Value</a:t>
                      </a:r>
                      <a:endParaRPr lang="en-US" dirty="0"/>
                    </a:p>
                  </a:txBody>
                  <a:tcPr/>
                </a:tc>
                <a:tc>
                  <a:txBody>
                    <a:bodyPr/>
                    <a:lstStyle/>
                    <a:p>
                      <a:pPr>
                        <a:lnSpc>
                          <a:spcPct val="150000"/>
                        </a:lnSpc>
                      </a:pPr>
                      <a:r>
                        <a:rPr lang="en-US" dirty="0"/>
                        <a:t>VIF</a:t>
                      </a:r>
                    </a:p>
                  </a:txBody>
                  <a:tcPr/>
                </a:tc>
                <a:extLst>
                  <a:ext uri="{0D108BD9-81ED-4DB2-BD59-A6C34878D82A}">
                    <a16:rowId xmlns:a16="http://schemas.microsoft.com/office/drawing/2014/main" val="10001"/>
                  </a:ext>
                </a:extLst>
              </a:tr>
              <a:tr h="370840">
                <a:tc>
                  <a:txBody>
                    <a:bodyPr/>
                    <a:lstStyle/>
                    <a:p>
                      <a:pPr>
                        <a:lnSpc>
                          <a:spcPct val="150000"/>
                        </a:lnSpc>
                      </a:pPr>
                      <a:r>
                        <a:rPr lang="en-US" dirty="0"/>
                        <a:t>(Intercept)</a:t>
                      </a:r>
                    </a:p>
                  </a:txBody>
                  <a:tcPr/>
                </a:tc>
                <a:tc>
                  <a:txBody>
                    <a:bodyPr/>
                    <a:lstStyle/>
                    <a:p>
                      <a:pPr>
                        <a:lnSpc>
                          <a:spcPct val="150000"/>
                        </a:lnSpc>
                      </a:pPr>
                      <a:r>
                        <a:rPr lang="en-US" dirty="0"/>
                        <a:t>-6.086e+02</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dirty="0"/>
                        <a:t>&lt;2e-16 </a:t>
                      </a:r>
                    </a:p>
                  </a:txBody>
                  <a:tcPr/>
                </a:tc>
                <a:tc>
                  <a:txBody>
                    <a:bodyPr/>
                    <a:lstStyle/>
                    <a:p>
                      <a:pPr>
                        <a:lnSpc>
                          <a:spcPct val="150000"/>
                        </a:lnSpc>
                      </a:pPr>
                      <a:endParaRPr lang="en-US" dirty="0"/>
                    </a:p>
                  </a:txBody>
                  <a:tcPr/>
                </a:tc>
                <a:extLst>
                  <a:ext uri="{0D108BD9-81ED-4DB2-BD59-A6C34878D82A}">
                    <a16:rowId xmlns:a16="http://schemas.microsoft.com/office/drawing/2014/main" val="10002"/>
                  </a:ext>
                </a:extLst>
              </a:tr>
              <a:tr h="370840">
                <a:tc>
                  <a:txBody>
                    <a:bodyPr/>
                    <a:lstStyle/>
                    <a:p>
                      <a:pPr>
                        <a:lnSpc>
                          <a:spcPct val="150000"/>
                        </a:lnSpc>
                      </a:pPr>
                      <a:r>
                        <a:rPr lang="en-US" dirty="0"/>
                        <a:t>1</a:t>
                      </a:r>
                      <a:r>
                        <a:rPr lang="en-US" baseline="30000" dirty="0"/>
                        <a:t>st</a:t>
                      </a:r>
                      <a:r>
                        <a:rPr lang="en-US" dirty="0"/>
                        <a:t> quarter rank</a:t>
                      </a:r>
                    </a:p>
                  </a:txBody>
                  <a:tcPr/>
                </a:tc>
                <a:tc>
                  <a:txBody>
                    <a:bodyPr/>
                    <a:lstStyle/>
                    <a:p>
                      <a:pPr>
                        <a:lnSpc>
                          <a:spcPct val="150000"/>
                        </a:lnSpc>
                      </a:pPr>
                      <a:r>
                        <a:rPr lang="en-US" dirty="0"/>
                        <a:t>1.859e-01</a:t>
                      </a:r>
                    </a:p>
                  </a:txBody>
                  <a:tcPr/>
                </a:tc>
                <a:tc>
                  <a:txBody>
                    <a:bodyPr/>
                    <a:lstStyle/>
                    <a:p>
                      <a:pPr>
                        <a:lnSpc>
                          <a:spcPct val="150000"/>
                        </a:lnSpc>
                      </a:pPr>
                      <a:r>
                        <a:rPr lang="en-US" dirty="0"/>
                        <a:t>&lt;2e-16 </a:t>
                      </a:r>
                    </a:p>
                  </a:txBody>
                  <a:tcPr/>
                </a:tc>
                <a:tc>
                  <a:txBody>
                    <a:bodyPr/>
                    <a:lstStyle/>
                    <a:p>
                      <a:pPr>
                        <a:lnSpc>
                          <a:spcPct val="150000"/>
                        </a:lnSpc>
                      </a:pPr>
                      <a:r>
                        <a:rPr lang="en-US" dirty="0">
                          <a:solidFill>
                            <a:srgbClr val="0070C0"/>
                          </a:solidFill>
                        </a:rPr>
                        <a:t>10.5641</a:t>
                      </a:r>
                    </a:p>
                  </a:txBody>
                  <a:tcPr/>
                </a:tc>
                <a:extLst>
                  <a:ext uri="{0D108BD9-81ED-4DB2-BD59-A6C34878D82A}">
                    <a16:rowId xmlns:a16="http://schemas.microsoft.com/office/drawing/2014/main" val="10003"/>
                  </a:ext>
                </a:extLst>
              </a:tr>
              <a:tr h="370840">
                <a:tc>
                  <a:txBody>
                    <a:bodyPr/>
                    <a:lstStyle/>
                    <a:p>
                      <a:pPr>
                        <a:lnSpc>
                          <a:spcPct val="150000"/>
                        </a:lnSpc>
                      </a:pPr>
                      <a:r>
                        <a:rPr lang="en-US" altLang="zh-CN" dirty="0"/>
                        <a:t>2</a:t>
                      </a:r>
                      <a:r>
                        <a:rPr lang="en-US" altLang="zh-CN" baseline="30000" dirty="0"/>
                        <a:t>nd</a:t>
                      </a:r>
                      <a:r>
                        <a:rPr lang="en-US" dirty="0"/>
                        <a:t> quarter rank</a:t>
                      </a:r>
                    </a:p>
                  </a:txBody>
                  <a:tcPr/>
                </a:tc>
                <a:tc>
                  <a:txBody>
                    <a:bodyPr/>
                    <a:lstStyle/>
                    <a:p>
                      <a:pPr>
                        <a:lnSpc>
                          <a:spcPct val="150000"/>
                        </a:lnSpc>
                      </a:pPr>
                      <a:r>
                        <a:rPr lang="en-US" dirty="0"/>
                        <a:t>1.745e-01</a:t>
                      </a:r>
                    </a:p>
                  </a:txBody>
                  <a:tcPr/>
                </a:tc>
                <a:tc>
                  <a:txBody>
                    <a:bodyPr/>
                    <a:lstStyle/>
                    <a:p>
                      <a:pPr>
                        <a:lnSpc>
                          <a:spcPct val="150000"/>
                        </a:lnSpc>
                      </a:pPr>
                      <a:r>
                        <a:rPr lang="en-US" dirty="0"/>
                        <a:t>&lt;2e-16 </a:t>
                      </a:r>
                    </a:p>
                  </a:txBody>
                  <a:tcPr/>
                </a:tc>
                <a:tc>
                  <a:txBody>
                    <a:bodyPr/>
                    <a:lstStyle/>
                    <a:p>
                      <a:pPr>
                        <a:lnSpc>
                          <a:spcPct val="150000"/>
                        </a:lnSpc>
                      </a:pPr>
                      <a:r>
                        <a:rPr lang="en-US" dirty="0">
                          <a:solidFill>
                            <a:srgbClr val="0070C0"/>
                          </a:solidFill>
                        </a:rPr>
                        <a:t>23.9258</a:t>
                      </a:r>
                    </a:p>
                  </a:txBody>
                  <a:tcPr/>
                </a:tc>
                <a:extLst>
                  <a:ext uri="{0D108BD9-81ED-4DB2-BD59-A6C34878D82A}">
                    <a16:rowId xmlns:a16="http://schemas.microsoft.com/office/drawing/2014/main" val="10004"/>
                  </a:ext>
                </a:extLst>
              </a:tr>
              <a:tr h="370840">
                <a:tc>
                  <a:txBody>
                    <a:bodyPr/>
                    <a:lstStyle/>
                    <a:p>
                      <a:pPr>
                        <a:lnSpc>
                          <a:spcPct val="150000"/>
                        </a:lnSpc>
                      </a:pPr>
                      <a:r>
                        <a:rPr lang="en-US" dirty="0"/>
                        <a:t>3</a:t>
                      </a:r>
                      <a:r>
                        <a:rPr lang="en-US" baseline="30000" dirty="0"/>
                        <a:t>rd</a:t>
                      </a:r>
                      <a:r>
                        <a:rPr lang="en-US" dirty="0"/>
                        <a:t> quarter rank</a:t>
                      </a:r>
                    </a:p>
                  </a:txBody>
                  <a:tcPr/>
                </a:tc>
                <a:tc>
                  <a:txBody>
                    <a:bodyPr/>
                    <a:lstStyle/>
                    <a:p>
                      <a:pPr>
                        <a:lnSpc>
                          <a:spcPct val="150000"/>
                        </a:lnSpc>
                      </a:pPr>
                      <a:r>
                        <a:rPr lang="en-US" dirty="0"/>
                        <a:t>2.902e-01</a:t>
                      </a:r>
                    </a:p>
                  </a:txBody>
                  <a:tcPr/>
                </a:tc>
                <a:tc>
                  <a:txBody>
                    <a:bodyPr/>
                    <a:lstStyle/>
                    <a:p>
                      <a:pPr>
                        <a:lnSpc>
                          <a:spcPct val="150000"/>
                        </a:lnSpc>
                      </a:pPr>
                      <a:r>
                        <a:rPr lang="en-US" dirty="0"/>
                        <a:t>&lt;2e-16</a:t>
                      </a:r>
                    </a:p>
                  </a:txBody>
                  <a:tcPr/>
                </a:tc>
                <a:tc>
                  <a:txBody>
                    <a:bodyPr/>
                    <a:lstStyle/>
                    <a:p>
                      <a:pPr>
                        <a:lnSpc>
                          <a:spcPct val="150000"/>
                        </a:lnSpc>
                      </a:pPr>
                      <a:r>
                        <a:rPr lang="en-US" dirty="0">
                          <a:solidFill>
                            <a:srgbClr val="0070C0"/>
                          </a:solidFill>
                        </a:rPr>
                        <a:t>17.9686</a:t>
                      </a:r>
                    </a:p>
                  </a:txBody>
                  <a:tcPr/>
                </a:tc>
                <a:extLst>
                  <a:ext uri="{0D108BD9-81ED-4DB2-BD59-A6C34878D82A}">
                    <a16:rowId xmlns:a16="http://schemas.microsoft.com/office/drawing/2014/main" val="10005"/>
                  </a:ext>
                </a:extLst>
              </a:tr>
              <a:tr h="370840">
                <a:tc>
                  <a:txBody>
                    <a:bodyPr/>
                    <a:lstStyle/>
                    <a:p>
                      <a:pPr>
                        <a:lnSpc>
                          <a:spcPct val="150000"/>
                        </a:lnSpc>
                      </a:pPr>
                      <a:r>
                        <a:rPr lang="en-US" dirty="0"/>
                        <a:t>4</a:t>
                      </a:r>
                      <a:r>
                        <a:rPr lang="en-US" baseline="30000" dirty="0"/>
                        <a:t>th</a:t>
                      </a:r>
                      <a:r>
                        <a:rPr lang="en-US" dirty="0"/>
                        <a:t> quarter rank</a:t>
                      </a:r>
                    </a:p>
                  </a:txBody>
                  <a:tcPr/>
                </a:tc>
                <a:tc>
                  <a:txBody>
                    <a:bodyPr/>
                    <a:lstStyle/>
                    <a:p>
                      <a:pPr>
                        <a:lnSpc>
                          <a:spcPct val="150000"/>
                        </a:lnSpc>
                      </a:pPr>
                      <a:r>
                        <a:rPr lang="en-US" dirty="0"/>
                        <a:t>4.014e-01</a:t>
                      </a:r>
                    </a:p>
                  </a:txBody>
                  <a:tcPr/>
                </a:tc>
                <a:tc>
                  <a:txBody>
                    <a:bodyPr/>
                    <a:lstStyle/>
                    <a:p>
                      <a:pPr>
                        <a:lnSpc>
                          <a:spcPct val="150000"/>
                        </a:lnSpc>
                      </a:pPr>
                      <a:r>
                        <a:rPr lang="en-US" dirty="0"/>
                        <a:t>&lt;2e-16 </a:t>
                      </a:r>
                    </a:p>
                  </a:txBody>
                  <a:tcPr/>
                </a:tc>
                <a:tc>
                  <a:txBody>
                    <a:bodyPr/>
                    <a:lstStyle/>
                    <a:p>
                      <a:pPr>
                        <a:lnSpc>
                          <a:spcPct val="150000"/>
                        </a:lnSpc>
                      </a:pPr>
                      <a:r>
                        <a:rPr lang="en-US" dirty="0">
                          <a:solidFill>
                            <a:srgbClr val="0070C0"/>
                          </a:solidFill>
                        </a:rPr>
                        <a:t>5.5925</a:t>
                      </a:r>
                    </a:p>
                  </a:txBody>
                  <a:tcPr/>
                </a:tc>
                <a:extLst>
                  <a:ext uri="{0D108BD9-81ED-4DB2-BD59-A6C34878D82A}">
                    <a16:rowId xmlns:a16="http://schemas.microsoft.com/office/drawing/2014/main" val="10006"/>
                  </a:ext>
                </a:extLst>
              </a:tr>
              <a:tr h="370840">
                <a:tc>
                  <a:txBody>
                    <a:bodyPr/>
                    <a:lstStyle/>
                    <a:p>
                      <a:pPr>
                        <a:lnSpc>
                          <a:spcPct val="150000"/>
                        </a:lnSpc>
                      </a:pPr>
                      <a:r>
                        <a:rPr lang="en-US" dirty="0"/>
                        <a:t>age</a:t>
                      </a:r>
                    </a:p>
                  </a:txBody>
                  <a:tcPr/>
                </a:tc>
                <a:tc>
                  <a:txBody>
                    <a:bodyPr/>
                    <a:lstStyle/>
                    <a:p>
                      <a:pPr>
                        <a:lnSpc>
                          <a:spcPct val="150000"/>
                        </a:lnSpc>
                      </a:pPr>
                      <a:r>
                        <a:rPr lang="en-US" dirty="0"/>
                        <a:t>-3.653e+01</a:t>
                      </a:r>
                    </a:p>
                  </a:txBody>
                  <a:tcPr/>
                </a:tc>
                <a:tc>
                  <a:txBody>
                    <a:bodyPr/>
                    <a:lstStyle/>
                    <a:p>
                      <a:pPr>
                        <a:lnSpc>
                          <a:spcPct val="150000"/>
                        </a:lnSpc>
                      </a:pPr>
                      <a:r>
                        <a:rPr lang="en-US" dirty="0">
                          <a:solidFill>
                            <a:srgbClr val="FF0000"/>
                          </a:solidFill>
                        </a:rPr>
                        <a:t>0.544320</a:t>
                      </a:r>
                    </a:p>
                  </a:txBody>
                  <a:tcPr/>
                </a:tc>
                <a:tc>
                  <a:txBody>
                    <a:bodyPr/>
                    <a:lstStyle/>
                    <a:p>
                      <a:pPr>
                        <a:lnSpc>
                          <a:spcPct val="150000"/>
                        </a:lnSpc>
                      </a:pPr>
                      <a:r>
                        <a:rPr lang="en-US" dirty="0"/>
                        <a:t>1.2257</a:t>
                      </a:r>
                    </a:p>
                  </a:txBody>
                  <a:tcPr/>
                </a:tc>
                <a:extLst>
                  <a:ext uri="{0D108BD9-81ED-4DB2-BD59-A6C34878D82A}">
                    <a16:rowId xmlns:a16="http://schemas.microsoft.com/office/drawing/2014/main" val="10007"/>
                  </a:ext>
                </a:extLst>
              </a:tr>
              <a:tr h="370840">
                <a:tc>
                  <a:txBody>
                    <a:bodyPr/>
                    <a:lstStyle/>
                    <a:p>
                      <a:pPr>
                        <a:lnSpc>
                          <a:spcPct val="150000"/>
                        </a:lnSpc>
                      </a:pPr>
                      <a:r>
                        <a:rPr lang="en-US" dirty="0"/>
                        <a:t>gender</a:t>
                      </a:r>
                    </a:p>
                  </a:txBody>
                  <a:tcPr/>
                </a:tc>
                <a:tc>
                  <a:txBody>
                    <a:bodyPr/>
                    <a:lstStyle/>
                    <a:p>
                      <a:pPr>
                        <a:lnSpc>
                          <a:spcPct val="150000"/>
                        </a:lnSpc>
                      </a:pPr>
                      <a:r>
                        <a:rPr lang="en-US" dirty="0"/>
                        <a:t>-2.702e-01</a:t>
                      </a:r>
                    </a:p>
                  </a:txBody>
                  <a:tcPr/>
                </a:tc>
                <a:tc>
                  <a:txBody>
                    <a:bodyPr/>
                    <a:lstStyle/>
                    <a:p>
                      <a:pPr>
                        <a:lnSpc>
                          <a:spcPct val="150000"/>
                        </a:lnSpc>
                      </a:pPr>
                      <a:r>
                        <a:rPr lang="en-US" dirty="0">
                          <a:solidFill>
                            <a:srgbClr val="FF0000"/>
                          </a:solidFill>
                        </a:rPr>
                        <a:t>0.000808</a:t>
                      </a:r>
                    </a:p>
                  </a:txBody>
                  <a:tcPr/>
                </a:tc>
                <a:tc>
                  <a:txBody>
                    <a:bodyPr/>
                    <a:lstStyle/>
                    <a:p>
                      <a:pPr>
                        <a:lnSpc>
                          <a:spcPct val="150000"/>
                        </a:lnSpc>
                      </a:pPr>
                      <a:r>
                        <a:rPr lang="en-US" dirty="0"/>
                        <a:t>1.3939</a:t>
                      </a:r>
                    </a:p>
                  </a:txBody>
                  <a:tcPr/>
                </a:tc>
                <a:extLst>
                  <a:ext uri="{0D108BD9-81ED-4DB2-BD59-A6C34878D82A}">
                    <a16:rowId xmlns:a16="http://schemas.microsoft.com/office/drawing/2014/main" val="10008"/>
                  </a:ext>
                </a:extLst>
              </a:tr>
            </a:tbl>
          </a:graphicData>
        </a:graphic>
      </p:graphicFrame>
      <p:graphicFrame>
        <p:nvGraphicFramePr>
          <p:cNvPr id="9" name="Table 5"/>
          <p:cNvGraphicFramePr>
            <a:graphicFrameLocks noGrp="1"/>
          </p:cNvGraphicFramePr>
          <p:nvPr/>
        </p:nvGraphicFramePr>
        <p:xfrm>
          <a:off x="6642100" y="2398337"/>
          <a:ext cx="5332186" cy="2772921"/>
        </p:xfrm>
        <a:graphic>
          <a:graphicData uri="http://schemas.openxmlformats.org/drawingml/2006/table">
            <a:tbl>
              <a:tblPr firstRow="1" bandRow="1">
                <a:tableStyleId>{5C22544A-7EE6-4342-B048-85BDC9FD1C3A}</a:tableStyleId>
              </a:tblPr>
              <a:tblGrid>
                <a:gridCol w="1821543">
                  <a:extLst>
                    <a:ext uri="{9D8B030D-6E8A-4147-A177-3AD203B41FA5}">
                      <a16:colId xmlns:a16="http://schemas.microsoft.com/office/drawing/2014/main" val="20000"/>
                    </a:ext>
                  </a:extLst>
                </a:gridCol>
                <a:gridCol w="1360714">
                  <a:extLst>
                    <a:ext uri="{9D8B030D-6E8A-4147-A177-3AD203B41FA5}">
                      <a16:colId xmlns:a16="http://schemas.microsoft.com/office/drawing/2014/main" val="20001"/>
                    </a:ext>
                  </a:extLst>
                </a:gridCol>
                <a:gridCol w="1094015">
                  <a:extLst>
                    <a:ext uri="{9D8B030D-6E8A-4147-A177-3AD203B41FA5}">
                      <a16:colId xmlns:a16="http://schemas.microsoft.com/office/drawing/2014/main" val="20002"/>
                    </a:ext>
                  </a:extLst>
                </a:gridCol>
                <a:gridCol w="1055914">
                  <a:extLst>
                    <a:ext uri="{9D8B030D-6E8A-4147-A177-3AD203B41FA5}">
                      <a16:colId xmlns:a16="http://schemas.microsoft.com/office/drawing/2014/main" val="20003"/>
                    </a:ext>
                  </a:extLst>
                </a:gridCol>
              </a:tblGrid>
              <a:tr h="370840">
                <a:tc gridSpan="4">
                  <a:txBody>
                    <a:bodyPr/>
                    <a:lstStyle/>
                    <a:p>
                      <a:pPr>
                        <a:lnSpc>
                          <a:spcPct val="150000"/>
                        </a:lnSpc>
                      </a:pPr>
                      <a:r>
                        <a:rPr lang="en-US" dirty="0"/>
                        <a:t>Overall Rank ~ rank at 4</a:t>
                      </a:r>
                      <a:r>
                        <a:rPr lang="en-US" baseline="30000" dirty="0"/>
                        <a:t>th</a:t>
                      </a:r>
                      <a:r>
                        <a:rPr lang="en-US" dirty="0"/>
                        <a:t> quarter + age + gender</a:t>
                      </a: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40">
                <a:tc>
                  <a:txBody>
                    <a:bodyPr/>
                    <a:lstStyle/>
                    <a:p>
                      <a:pPr>
                        <a:lnSpc>
                          <a:spcPct val="150000"/>
                        </a:lnSpc>
                      </a:pPr>
                      <a:r>
                        <a:rPr lang="en-US" altLang="zh-CN" dirty="0"/>
                        <a:t>Variable</a:t>
                      </a:r>
                      <a:endParaRPr lang="en-US" dirty="0"/>
                    </a:p>
                  </a:txBody>
                  <a:tcPr/>
                </a:tc>
                <a:tc>
                  <a:txBody>
                    <a:bodyPr/>
                    <a:lstStyle/>
                    <a:p>
                      <a:pPr>
                        <a:lnSpc>
                          <a:spcPct val="150000"/>
                        </a:lnSpc>
                      </a:pPr>
                      <a:r>
                        <a:rPr lang="en-US" dirty="0"/>
                        <a:t>C</a:t>
                      </a:r>
                      <a:r>
                        <a:rPr lang="en-US" altLang="zh-CN" dirty="0"/>
                        <a:t>oefficient</a:t>
                      </a:r>
                      <a:endParaRPr lang="en-US" dirty="0"/>
                    </a:p>
                  </a:txBody>
                  <a:tcPr/>
                </a:tc>
                <a:tc>
                  <a:txBody>
                    <a:bodyPr/>
                    <a:lstStyle/>
                    <a:p>
                      <a:pPr>
                        <a:lnSpc>
                          <a:spcPct val="150000"/>
                        </a:lnSpc>
                      </a:pPr>
                      <a:r>
                        <a:rPr lang="en-US" dirty="0"/>
                        <a:t>P</a:t>
                      </a:r>
                      <a:r>
                        <a:rPr lang="en-US" altLang="zh-CN" dirty="0"/>
                        <a:t>-Value</a:t>
                      </a:r>
                      <a:endParaRPr lang="en-US" dirty="0"/>
                    </a:p>
                  </a:txBody>
                  <a:tcPr/>
                </a:tc>
                <a:tc>
                  <a:txBody>
                    <a:bodyPr/>
                    <a:lstStyle/>
                    <a:p>
                      <a:pPr>
                        <a:lnSpc>
                          <a:spcPct val="150000"/>
                        </a:lnSpc>
                      </a:pPr>
                      <a:r>
                        <a:rPr lang="en-US" dirty="0"/>
                        <a:t>VIF</a:t>
                      </a:r>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dirty="0"/>
                        <a:t>(Intercept)</a:t>
                      </a:r>
                    </a:p>
                  </a:txBody>
                  <a:tcPr/>
                </a:tc>
                <a:tc>
                  <a:txBody>
                    <a:bodyPr/>
                    <a:lstStyle/>
                    <a:p>
                      <a:pPr>
                        <a:lnSpc>
                          <a:spcPct val="150000"/>
                        </a:lnSpc>
                      </a:pPr>
                      <a:r>
                        <a:rPr lang="en-US" dirty="0"/>
                        <a:t>3.733e+02</a:t>
                      </a:r>
                    </a:p>
                  </a:txBody>
                  <a:tcPr/>
                </a:tc>
                <a:tc>
                  <a:txBody>
                    <a:bodyPr/>
                    <a:lstStyle/>
                    <a:p>
                      <a:pPr>
                        <a:lnSpc>
                          <a:spcPct val="150000"/>
                        </a:lnSpc>
                      </a:pPr>
                      <a:r>
                        <a:rPr lang="en-US" dirty="0"/>
                        <a:t>2.27e-10</a:t>
                      </a:r>
                    </a:p>
                  </a:txBody>
                  <a:tcPr/>
                </a:tc>
                <a:tc>
                  <a:txBody>
                    <a:bodyPr/>
                    <a:lstStyle/>
                    <a:p>
                      <a:pPr>
                        <a:lnSpc>
                          <a:spcPct val="150000"/>
                        </a:lnSpc>
                      </a:pPr>
                      <a:endParaRPr lang="en-US" dirty="0"/>
                    </a:p>
                  </a:txBody>
                  <a:tcPr/>
                </a:tc>
                <a:extLst>
                  <a:ext uri="{0D108BD9-81ED-4DB2-BD59-A6C34878D82A}">
                    <a16:rowId xmlns:a16="http://schemas.microsoft.com/office/drawing/2014/main" val="10002"/>
                  </a:ext>
                </a:extLst>
              </a:tr>
              <a:tr h="370840">
                <a:tc>
                  <a:txBody>
                    <a:bodyPr/>
                    <a:lstStyle/>
                    <a:p>
                      <a:pPr>
                        <a:lnSpc>
                          <a:spcPct val="150000"/>
                        </a:lnSpc>
                      </a:pPr>
                      <a:r>
                        <a:rPr lang="en-US" dirty="0"/>
                        <a:t>4</a:t>
                      </a:r>
                      <a:r>
                        <a:rPr lang="en-US" baseline="30000" dirty="0"/>
                        <a:t>th</a:t>
                      </a:r>
                      <a:r>
                        <a:rPr lang="en-US" dirty="0"/>
                        <a:t> quarter rank</a:t>
                      </a:r>
                    </a:p>
                  </a:txBody>
                  <a:tcPr/>
                </a:tc>
                <a:tc>
                  <a:txBody>
                    <a:bodyPr/>
                    <a:lstStyle/>
                    <a:p>
                      <a:pPr>
                        <a:lnSpc>
                          <a:spcPct val="150000"/>
                        </a:lnSpc>
                      </a:pPr>
                      <a:r>
                        <a:rPr lang="en-US" dirty="0"/>
                        <a:t>8.916e-01</a:t>
                      </a:r>
                    </a:p>
                  </a:txBody>
                  <a:tcPr/>
                </a:tc>
                <a:tc>
                  <a:txBody>
                    <a:bodyPr/>
                    <a:lstStyle/>
                    <a:p>
                      <a:pPr>
                        <a:lnSpc>
                          <a:spcPct val="150000"/>
                        </a:lnSpc>
                      </a:pPr>
                      <a:r>
                        <a:rPr lang="en-US" dirty="0"/>
                        <a:t>&lt;2e-16 </a:t>
                      </a:r>
                    </a:p>
                  </a:txBody>
                  <a:tcPr/>
                </a:tc>
                <a:tc>
                  <a:txBody>
                    <a:bodyPr/>
                    <a:lstStyle/>
                    <a:p>
                      <a:pPr>
                        <a:lnSpc>
                          <a:spcPct val="150000"/>
                        </a:lnSpc>
                      </a:pPr>
                      <a:r>
                        <a:rPr lang="en-US" dirty="0"/>
                        <a:t>1.1009</a:t>
                      </a:r>
                    </a:p>
                  </a:txBody>
                  <a:tcPr/>
                </a:tc>
                <a:extLst>
                  <a:ext uri="{0D108BD9-81ED-4DB2-BD59-A6C34878D82A}">
                    <a16:rowId xmlns:a16="http://schemas.microsoft.com/office/drawing/2014/main" val="10003"/>
                  </a:ext>
                </a:extLst>
              </a:tr>
              <a:tr h="370840">
                <a:tc>
                  <a:txBody>
                    <a:bodyPr/>
                    <a:lstStyle/>
                    <a:p>
                      <a:pPr>
                        <a:lnSpc>
                          <a:spcPct val="150000"/>
                        </a:lnSpc>
                      </a:pPr>
                      <a:r>
                        <a:rPr lang="en-US" dirty="0"/>
                        <a:t>age</a:t>
                      </a:r>
                    </a:p>
                  </a:txBody>
                  <a:tcPr/>
                </a:tc>
                <a:tc>
                  <a:txBody>
                    <a:bodyPr/>
                    <a:lstStyle/>
                    <a:p>
                      <a:pPr>
                        <a:lnSpc>
                          <a:spcPct val="150000"/>
                        </a:lnSpc>
                      </a:pPr>
                      <a:r>
                        <a:rPr lang="en-US" dirty="0"/>
                        <a:t>-2.521e+03</a:t>
                      </a:r>
                    </a:p>
                  </a:txBody>
                  <a:tcPr/>
                </a:tc>
                <a:tc>
                  <a:txBody>
                    <a:bodyPr/>
                    <a:lstStyle/>
                    <a:p>
                      <a:pPr>
                        <a:lnSpc>
                          <a:spcPct val="150000"/>
                        </a:lnSpc>
                      </a:pPr>
                      <a:r>
                        <a:rPr lang="en-US" dirty="0"/>
                        <a:t>&lt;2e-16 </a:t>
                      </a:r>
                    </a:p>
                  </a:txBody>
                  <a:tcPr/>
                </a:tc>
                <a:tc>
                  <a:txBody>
                    <a:bodyPr/>
                    <a:lstStyle/>
                    <a:p>
                      <a:pPr>
                        <a:lnSpc>
                          <a:spcPct val="150000"/>
                        </a:lnSpc>
                      </a:pPr>
                      <a:r>
                        <a:rPr lang="en-US" dirty="0"/>
                        <a:t>1.1272</a:t>
                      </a:r>
                    </a:p>
                  </a:txBody>
                  <a:tcPr/>
                </a:tc>
                <a:extLst>
                  <a:ext uri="{0D108BD9-81ED-4DB2-BD59-A6C34878D82A}">
                    <a16:rowId xmlns:a16="http://schemas.microsoft.com/office/drawing/2014/main" val="10004"/>
                  </a:ext>
                </a:extLst>
              </a:tr>
              <a:tr h="370840">
                <a:tc>
                  <a:txBody>
                    <a:bodyPr/>
                    <a:lstStyle/>
                    <a:p>
                      <a:pPr>
                        <a:lnSpc>
                          <a:spcPct val="150000"/>
                        </a:lnSpc>
                      </a:pPr>
                      <a:r>
                        <a:rPr lang="en-US"/>
                        <a:t>gender</a:t>
                      </a:r>
                      <a:endParaRPr lang="en-US" dirty="0"/>
                    </a:p>
                  </a:txBody>
                  <a:tcPr/>
                </a:tc>
                <a:tc>
                  <a:txBody>
                    <a:bodyPr/>
                    <a:lstStyle/>
                    <a:p>
                      <a:pPr>
                        <a:lnSpc>
                          <a:spcPct val="150000"/>
                        </a:lnSpc>
                      </a:pPr>
                      <a:r>
                        <a:rPr lang="en-US" dirty="0"/>
                        <a:t>5.824e+01</a:t>
                      </a:r>
                    </a:p>
                  </a:txBody>
                  <a:tcPr/>
                </a:tc>
                <a:tc>
                  <a:txBody>
                    <a:bodyPr/>
                    <a:lstStyle/>
                    <a:p>
                      <a:pPr>
                        <a:lnSpc>
                          <a:spcPct val="150000"/>
                        </a:lnSpc>
                      </a:pPr>
                      <a:r>
                        <a:rPr lang="en-US" dirty="0"/>
                        <a:t>&lt;2e-16</a:t>
                      </a:r>
                    </a:p>
                  </a:txBody>
                  <a:tcPr/>
                </a:tc>
                <a:tc>
                  <a:txBody>
                    <a:bodyPr/>
                    <a:lstStyle/>
                    <a:p>
                      <a:pPr>
                        <a:lnSpc>
                          <a:spcPct val="150000"/>
                        </a:lnSpc>
                      </a:pPr>
                      <a:r>
                        <a:rPr lang="en-US" dirty="0"/>
                        <a:t>1.0901</a:t>
                      </a:r>
                    </a:p>
                  </a:txBody>
                  <a:tcPr/>
                </a:tc>
                <a:extLst>
                  <a:ext uri="{0D108BD9-81ED-4DB2-BD59-A6C34878D82A}">
                    <a16:rowId xmlns:a16="http://schemas.microsoft.com/office/drawing/2014/main" val="10005"/>
                  </a:ext>
                </a:extLst>
              </a:tr>
            </a:tbl>
          </a:graphicData>
        </a:graphic>
      </p:graphicFrame>
      <p:sp>
        <p:nvSpPr>
          <p:cNvPr id="22" name="Arrow: Bent 21"/>
          <p:cNvSpPr/>
          <p:nvPr/>
        </p:nvSpPr>
        <p:spPr>
          <a:xfrm rot="5400000">
            <a:off x="7767336" y="468466"/>
            <a:ext cx="924528" cy="262345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Book Antiqua" panose="02040602050305030304"/>
              <a:ea typeface="+mn-ea"/>
              <a:cs typeface="+mn-cs"/>
            </a:endParaRPr>
          </a:p>
        </p:txBody>
      </p:sp>
      <p:sp>
        <p:nvSpPr>
          <p:cNvPr id="2" name="矩形 1"/>
          <p:cNvSpPr/>
          <p:nvPr/>
        </p:nvSpPr>
        <p:spPr>
          <a:xfrm>
            <a:off x="9465310" y="1294765"/>
            <a:ext cx="2608580" cy="706755"/>
          </a:xfrm>
          <a:prstGeom prst="rect">
            <a:avLst/>
          </a:prstGeom>
          <a:noFill/>
          <a:ln>
            <a:noFill/>
          </a:ln>
        </p:spPr>
        <p:txBody>
          <a:bodyPr wrap="square" rtlCol="0" anchor="t">
            <a:spAutoFit/>
          </a:bodyPr>
          <a:lstStyle/>
          <a:p>
            <a:pPr algn="ctr"/>
            <a:r>
              <a:rPr lang="en-US" altLang="zh-CN" sz="4000" b="1">
                <a:solidFill>
                  <a:schemeClr val="accent1"/>
                </a:solidFill>
                <a:effectLst>
                  <a:outerShdw blurRad="38100" dist="25400" dir="5400000" algn="ctr" rotWithShape="0">
                    <a:srgbClr val="6E747A">
                      <a:alpha val="43000"/>
                    </a:srgbClr>
                  </a:outerShdw>
                </a:effectLst>
              </a:rPr>
              <a:t>R^2: 0.832</a:t>
            </a:r>
          </a:p>
        </p:txBody>
      </p:sp>
    </p:spTree>
    <p:extLst>
      <p:ext uri="{BB962C8B-B14F-4D97-AF65-F5344CB8AC3E}">
        <p14:creationId xmlns:p14="http://schemas.microsoft.com/office/powerpoint/2010/main" val="362509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54238" y="313440"/>
            <a:ext cx="8750461" cy="587708"/>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Official Time Distribution among Different Group</a:t>
            </a:r>
          </a:p>
        </p:txBody>
      </p:sp>
      <p:pic>
        <p:nvPicPr>
          <p:cNvPr id="4" name="Picture 3"/>
          <p:cNvPicPr>
            <a:picLocks noChangeAspect="1"/>
          </p:cNvPicPr>
          <p:nvPr/>
        </p:nvPicPr>
        <p:blipFill>
          <a:blip r:embed="rId3"/>
          <a:stretch>
            <a:fillRect/>
          </a:stretch>
        </p:blipFill>
        <p:spPr>
          <a:xfrm>
            <a:off x="124882" y="978572"/>
            <a:ext cx="5971119" cy="3975570"/>
          </a:xfrm>
          <a:prstGeom prst="rect">
            <a:avLst/>
          </a:prstGeom>
        </p:spPr>
      </p:pic>
      <p:pic>
        <p:nvPicPr>
          <p:cNvPr id="6" name="Picture 5"/>
          <p:cNvPicPr>
            <a:picLocks noChangeAspect="1"/>
          </p:cNvPicPr>
          <p:nvPr/>
        </p:nvPicPr>
        <p:blipFill>
          <a:blip r:embed="rId4"/>
          <a:stretch>
            <a:fillRect/>
          </a:stretch>
        </p:blipFill>
        <p:spPr>
          <a:xfrm>
            <a:off x="6096000" y="978572"/>
            <a:ext cx="5971118" cy="3975570"/>
          </a:xfrm>
          <a:prstGeom prst="rect">
            <a:avLst/>
          </a:prstGeom>
        </p:spPr>
      </p:pic>
    </p:spTree>
    <p:extLst>
      <p:ext uri="{BB962C8B-B14F-4D97-AF65-F5344CB8AC3E}">
        <p14:creationId xmlns:p14="http://schemas.microsoft.com/office/powerpoint/2010/main" val="919349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54238" y="313440"/>
            <a:ext cx="8750461" cy="587708"/>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Official Time Prediction in KNN</a:t>
            </a:r>
          </a:p>
        </p:txBody>
      </p:sp>
      <p:pic>
        <p:nvPicPr>
          <p:cNvPr id="2" name="Picture 1"/>
          <p:cNvPicPr>
            <a:picLocks noChangeAspect="1"/>
          </p:cNvPicPr>
          <p:nvPr/>
        </p:nvPicPr>
        <p:blipFill>
          <a:blip r:embed="rId4"/>
          <a:stretch>
            <a:fillRect/>
          </a:stretch>
        </p:blipFill>
        <p:spPr>
          <a:xfrm>
            <a:off x="6403353" y="2177613"/>
            <a:ext cx="5599690" cy="3460708"/>
          </a:xfrm>
          <a:prstGeom prst="rect">
            <a:avLst/>
          </a:prstGeom>
        </p:spPr>
      </p:pic>
      <p:sp>
        <p:nvSpPr>
          <p:cNvPr id="10" name="TextBox 4"/>
          <p:cNvSpPr txBox="1"/>
          <p:nvPr/>
        </p:nvSpPr>
        <p:spPr>
          <a:xfrm>
            <a:off x="253909" y="1074678"/>
            <a:ext cx="6319024" cy="1877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Dependent variable(Categorical): Official Time </a:t>
            </a:r>
          </a:p>
          <a:p>
            <a:pPr marL="800100" lvl="1" indent="-342900">
              <a:buFont typeface="Wingdings" panose="05000000000000000000" pitchFamily="2" charset="2"/>
              <a:buChar char="Ø"/>
            </a:pPr>
            <a:r>
              <a:rPr lang="en-US" dirty="0"/>
              <a:t>First quarter</a:t>
            </a:r>
          </a:p>
          <a:p>
            <a:pPr marL="800100" lvl="1" indent="-342900">
              <a:buFont typeface="Wingdings" panose="05000000000000000000" pitchFamily="2" charset="2"/>
              <a:buChar char="Ø"/>
            </a:pPr>
            <a:r>
              <a:rPr lang="en-US" dirty="0"/>
              <a:t>Second quarter</a:t>
            </a:r>
          </a:p>
          <a:p>
            <a:pPr marL="800100" lvl="1" indent="-342900">
              <a:buFont typeface="Wingdings" panose="05000000000000000000" pitchFamily="2" charset="2"/>
              <a:buChar char="Ø"/>
            </a:pPr>
            <a:r>
              <a:rPr lang="en-US" dirty="0"/>
              <a:t>Third quarter</a:t>
            </a:r>
          </a:p>
          <a:p>
            <a:pPr marL="800100" lvl="1" indent="-342900">
              <a:buFont typeface="Wingdings" panose="05000000000000000000" pitchFamily="2" charset="2"/>
              <a:buChar char="Ø"/>
            </a:pPr>
            <a:r>
              <a:rPr lang="en-US" dirty="0"/>
              <a:t>Forth quarter</a:t>
            </a:r>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p:txBody>
      </p:sp>
      <p:graphicFrame>
        <p:nvGraphicFramePr>
          <p:cNvPr id="8" name="Table 5"/>
          <p:cNvGraphicFramePr>
            <a:graphicFrameLocks noGrp="1"/>
          </p:cNvGraphicFramePr>
          <p:nvPr>
            <p:custDataLst>
              <p:tags r:id="rId1"/>
            </p:custDataLst>
          </p:nvPr>
        </p:nvGraphicFramePr>
        <p:xfrm>
          <a:off x="500245" y="2756473"/>
          <a:ext cx="5575298" cy="2310577"/>
        </p:xfrm>
        <a:graphic>
          <a:graphicData uri="http://schemas.openxmlformats.org/drawingml/2006/table">
            <a:tbl>
              <a:tblPr firstRow="1" bandRow="1">
                <a:tableStyleId>{5C22544A-7EE6-4342-B048-85BDC9FD1C3A}</a:tableStyleId>
              </a:tblPr>
              <a:tblGrid>
                <a:gridCol w="1439496">
                  <a:extLst>
                    <a:ext uri="{9D8B030D-6E8A-4147-A177-3AD203B41FA5}">
                      <a16:colId xmlns:a16="http://schemas.microsoft.com/office/drawing/2014/main" val="20000"/>
                    </a:ext>
                  </a:extLst>
                </a:gridCol>
                <a:gridCol w="911225">
                  <a:extLst>
                    <a:ext uri="{9D8B030D-6E8A-4147-A177-3AD203B41FA5}">
                      <a16:colId xmlns:a16="http://schemas.microsoft.com/office/drawing/2014/main" val="20001"/>
                    </a:ext>
                  </a:extLst>
                </a:gridCol>
                <a:gridCol w="1073150">
                  <a:extLst>
                    <a:ext uri="{9D8B030D-6E8A-4147-A177-3AD203B41FA5}">
                      <a16:colId xmlns:a16="http://schemas.microsoft.com/office/drawing/2014/main" val="20002"/>
                    </a:ext>
                  </a:extLst>
                </a:gridCol>
                <a:gridCol w="978585">
                  <a:extLst>
                    <a:ext uri="{9D8B030D-6E8A-4147-A177-3AD203B41FA5}">
                      <a16:colId xmlns:a16="http://schemas.microsoft.com/office/drawing/2014/main" val="20003"/>
                    </a:ext>
                  </a:extLst>
                </a:gridCol>
                <a:gridCol w="1172842">
                  <a:extLst>
                    <a:ext uri="{9D8B030D-6E8A-4147-A177-3AD203B41FA5}">
                      <a16:colId xmlns:a16="http://schemas.microsoft.com/office/drawing/2014/main" val="20004"/>
                    </a:ext>
                  </a:extLst>
                </a:gridCol>
              </a:tblGrid>
              <a:tr h="370840">
                <a:tc>
                  <a:txBody>
                    <a:bodyPr/>
                    <a:lstStyle/>
                    <a:p>
                      <a:pPr>
                        <a:lnSpc>
                          <a:spcPct val="150000"/>
                        </a:lnSpc>
                      </a:pPr>
                      <a:r>
                        <a:rPr lang="en-US" altLang="zh-CN" dirty="0"/>
                        <a:t>Cross Table</a:t>
                      </a:r>
                      <a:endParaRPr lang="en-US" dirty="0"/>
                    </a:p>
                  </a:txBody>
                  <a:tcPr/>
                </a:tc>
                <a:tc>
                  <a:txBody>
                    <a:bodyPr/>
                    <a:lstStyle/>
                    <a:p>
                      <a:pPr>
                        <a:lnSpc>
                          <a:spcPct val="150000"/>
                        </a:lnSpc>
                      </a:pPr>
                      <a:r>
                        <a:rPr lang="en-US" dirty="0"/>
                        <a:t>1</a:t>
                      </a:r>
                    </a:p>
                  </a:txBody>
                  <a:tcPr/>
                </a:tc>
                <a:tc>
                  <a:txBody>
                    <a:bodyPr/>
                    <a:lstStyle/>
                    <a:p>
                      <a:pPr>
                        <a:lnSpc>
                          <a:spcPct val="150000"/>
                        </a:lnSpc>
                      </a:pPr>
                      <a:r>
                        <a:rPr lang="en-US" dirty="0"/>
                        <a:t>2</a:t>
                      </a:r>
                    </a:p>
                  </a:txBody>
                  <a:tcPr/>
                </a:tc>
                <a:tc>
                  <a:txBody>
                    <a:bodyPr/>
                    <a:lstStyle/>
                    <a:p>
                      <a:pPr>
                        <a:lnSpc>
                          <a:spcPct val="150000"/>
                        </a:lnSpc>
                      </a:pPr>
                      <a:r>
                        <a:rPr lang="en-US" dirty="0"/>
                        <a:t>3</a:t>
                      </a:r>
                    </a:p>
                  </a:txBody>
                  <a:tcPr/>
                </a:tc>
                <a:tc>
                  <a:txBody>
                    <a:bodyPr/>
                    <a:lstStyle/>
                    <a:p>
                      <a:pPr>
                        <a:lnSpc>
                          <a:spcPct val="150000"/>
                        </a:lnSpc>
                        <a:buNone/>
                      </a:pPr>
                      <a:r>
                        <a:rPr lang="en-US" altLang="en-US" dirty="0"/>
                        <a:t>4</a:t>
                      </a:r>
                    </a:p>
                  </a:txBody>
                  <a:tcPr/>
                </a:tc>
                <a:extLst>
                  <a:ext uri="{0D108BD9-81ED-4DB2-BD59-A6C34878D82A}">
                    <a16:rowId xmlns:a16="http://schemas.microsoft.com/office/drawing/2014/main" val="10000"/>
                  </a:ext>
                </a:extLst>
              </a:tr>
              <a:tr h="370840">
                <a:tc>
                  <a:txBody>
                    <a:bodyPr/>
                    <a:lstStyle/>
                    <a:p>
                      <a:pPr>
                        <a:lnSpc>
                          <a:spcPct val="150000"/>
                        </a:lnSpc>
                      </a:pPr>
                      <a:r>
                        <a:rPr lang="en-US" dirty="0"/>
                        <a:t>1</a:t>
                      </a:r>
                    </a:p>
                  </a:txBody>
                  <a:tcPr/>
                </a:tc>
                <a:tc>
                  <a:txBody>
                    <a:bodyPr/>
                    <a:lstStyle/>
                    <a:p>
                      <a:pPr>
                        <a:lnSpc>
                          <a:spcPct val="150000"/>
                        </a:lnSpc>
                      </a:pPr>
                      <a:r>
                        <a:rPr lang="en-US" dirty="0"/>
                        <a:t>1791</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dirty="0"/>
                        <a:t>413</a:t>
                      </a:r>
                    </a:p>
                  </a:txBody>
                  <a:tcPr/>
                </a:tc>
                <a:tc>
                  <a:txBody>
                    <a:bodyPr/>
                    <a:lstStyle/>
                    <a:p>
                      <a:pPr>
                        <a:lnSpc>
                          <a:spcPct val="150000"/>
                        </a:lnSpc>
                      </a:pPr>
                      <a:r>
                        <a:rPr lang="en-US" dirty="0"/>
                        <a:t>32</a:t>
                      </a:r>
                    </a:p>
                  </a:txBody>
                  <a:tcPr/>
                </a:tc>
                <a:tc>
                  <a:txBody>
                    <a:bodyPr/>
                    <a:lstStyle/>
                    <a:p>
                      <a:pPr>
                        <a:lnSpc>
                          <a:spcPct val="150000"/>
                        </a:lnSpc>
                        <a:buNone/>
                      </a:pPr>
                      <a:r>
                        <a:rPr lang="en-US" altLang="en-US" dirty="0"/>
                        <a:t>3</a:t>
                      </a:r>
                    </a:p>
                  </a:txBody>
                  <a:tcPr/>
                </a:tc>
                <a:extLst>
                  <a:ext uri="{0D108BD9-81ED-4DB2-BD59-A6C34878D82A}">
                    <a16:rowId xmlns:a16="http://schemas.microsoft.com/office/drawing/2014/main" val="10001"/>
                  </a:ext>
                </a:extLst>
              </a:tr>
              <a:tr h="370840">
                <a:tc>
                  <a:txBody>
                    <a:bodyPr/>
                    <a:lstStyle/>
                    <a:p>
                      <a:pPr>
                        <a:lnSpc>
                          <a:spcPct val="150000"/>
                        </a:lnSpc>
                      </a:pPr>
                      <a:r>
                        <a:rPr lang="en-US" dirty="0"/>
                        <a:t>2</a:t>
                      </a:r>
                    </a:p>
                  </a:txBody>
                  <a:tcPr/>
                </a:tc>
                <a:tc>
                  <a:txBody>
                    <a:bodyPr/>
                    <a:lstStyle/>
                    <a:p>
                      <a:pPr>
                        <a:lnSpc>
                          <a:spcPct val="150000"/>
                        </a:lnSpc>
                      </a:pPr>
                      <a:r>
                        <a:rPr lang="en-US" dirty="0"/>
                        <a:t>268</a:t>
                      </a:r>
                    </a:p>
                  </a:txBody>
                  <a:tcPr/>
                </a:tc>
                <a:tc>
                  <a:txBody>
                    <a:bodyPr/>
                    <a:lstStyle/>
                    <a:p>
                      <a:pPr>
                        <a:lnSpc>
                          <a:spcPct val="150000"/>
                        </a:lnSpc>
                      </a:pPr>
                      <a:r>
                        <a:rPr lang="en-US" dirty="0">
                          <a:solidFill>
                            <a:schemeClr val="tx1"/>
                          </a:solidFill>
                        </a:rPr>
                        <a:t>1316</a:t>
                      </a:r>
                    </a:p>
                  </a:txBody>
                  <a:tcPr/>
                </a:tc>
                <a:tc>
                  <a:txBody>
                    <a:bodyPr/>
                    <a:lstStyle/>
                    <a:p>
                      <a:pPr>
                        <a:lnSpc>
                          <a:spcPct val="150000"/>
                        </a:lnSpc>
                      </a:pPr>
                      <a:r>
                        <a:rPr lang="en-US" dirty="0">
                          <a:solidFill>
                            <a:schemeClr val="tx1"/>
                          </a:solidFill>
                        </a:rPr>
                        <a:t>549</a:t>
                      </a:r>
                    </a:p>
                  </a:txBody>
                  <a:tcPr/>
                </a:tc>
                <a:tc>
                  <a:txBody>
                    <a:bodyPr/>
                    <a:lstStyle/>
                    <a:p>
                      <a:pPr>
                        <a:lnSpc>
                          <a:spcPct val="150000"/>
                        </a:lnSpc>
                        <a:buNone/>
                      </a:pPr>
                      <a:r>
                        <a:rPr lang="en-US" altLang="en-US" dirty="0">
                          <a:solidFill>
                            <a:schemeClr val="tx1"/>
                          </a:solidFill>
                        </a:rPr>
                        <a:t>40</a:t>
                      </a:r>
                    </a:p>
                  </a:txBody>
                  <a:tcPr/>
                </a:tc>
                <a:extLst>
                  <a:ext uri="{0D108BD9-81ED-4DB2-BD59-A6C34878D82A}">
                    <a16:rowId xmlns:a16="http://schemas.microsoft.com/office/drawing/2014/main" val="10002"/>
                  </a:ext>
                </a:extLst>
              </a:tr>
              <a:tr h="370840">
                <a:tc>
                  <a:txBody>
                    <a:bodyPr/>
                    <a:lstStyle/>
                    <a:p>
                      <a:pPr>
                        <a:lnSpc>
                          <a:spcPct val="150000"/>
                        </a:lnSpc>
                      </a:pPr>
                      <a:r>
                        <a:rPr lang="en-US" altLang="zh-CN" dirty="0"/>
                        <a:t>3</a:t>
                      </a:r>
                      <a:endParaRPr lang="en-US" dirty="0"/>
                    </a:p>
                  </a:txBody>
                  <a:tcPr/>
                </a:tc>
                <a:tc>
                  <a:txBody>
                    <a:bodyPr/>
                    <a:lstStyle/>
                    <a:p>
                      <a:pPr>
                        <a:lnSpc>
                          <a:spcPct val="150000"/>
                        </a:lnSpc>
                      </a:pPr>
                      <a:r>
                        <a:rPr lang="en-US" dirty="0"/>
                        <a:t>3</a:t>
                      </a:r>
                    </a:p>
                  </a:txBody>
                  <a:tcPr/>
                </a:tc>
                <a:tc>
                  <a:txBody>
                    <a:bodyPr/>
                    <a:lstStyle/>
                    <a:p>
                      <a:pPr>
                        <a:lnSpc>
                          <a:spcPct val="150000"/>
                        </a:lnSpc>
                      </a:pPr>
                      <a:r>
                        <a:rPr lang="en-US" dirty="0">
                          <a:solidFill>
                            <a:schemeClr val="tx1"/>
                          </a:solidFill>
                        </a:rPr>
                        <a:t>431</a:t>
                      </a:r>
                    </a:p>
                  </a:txBody>
                  <a:tcPr/>
                </a:tc>
                <a:tc>
                  <a:txBody>
                    <a:bodyPr/>
                    <a:lstStyle/>
                    <a:p>
                      <a:pPr>
                        <a:lnSpc>
                          <a:spcPct val="150000"/>
                        </a:lnSpc>
                      </a:pPr>
                      <a:r>
                        <a:rPr lang="en-US" dirty="0">
                          <a:solidFill>
                            <a:schemeClr val="tx1"/>
                          </a:solidFill>
                        </a:rPr>
                        <a:t>1354</a:t>
                      </a:r>
                    </a:p>
                  </a:txBody>
                  <a:tcPr/>
                </a:tc>
                <a:tc>
                  <a:txBody>
                    <a:bodyPr/>
                    <a:lstStyle/>
                    <a:p>
                      <a:pPr>
                        <a:lnSpc>
                          <a:spcPct val="150000"/>
                        </a:lnSpc>
                        <a:buNone/>
                      </a:pPr>
                      <a:r>
                        <a:rPr lang="en-US" altLang="en-US" dirty="0">
                          <a:solidFill>
                            <a:schemeClr val="tx1"/>
                          </a:solidFill>
                        </a:rPr>
                        <a:t>392</a:t>
                      </a:r>
                    </a:p>
                  </a:txBody>
                  <a:tcPr/>
                </a:tc>
                <a:extLst>
                  <a:ext uri="{0D108BD9-81ED-4DB2-BD59-A6C34878D82A}">
                    <a16:rowId xmlns:a16="http://schemas.microsoft.com/office/drawing/2014/main" val="10003"/>
                  </a:ext>
                </a:extLst>
              </a:tr>
              <a:tr h="370840">
                <a:tc>
                  <a:txBody>
                    <a:bodyPr/>
                    <a:lstStyle/>
                    <a:p>
                      <a:pPr>
                        <a:lnSpc>
                          <a:spcPct val="150000"/>
                        </a:lnSpc>
                      </a:pPr>
                      <a:r>
                        <a:rPr lang="en-US" dirty="0"/>
                        <a:t>4</a:t>
                      </a:r>
                    </a:p>
                  </a:txBody>
                  <a:tcPr/>
                </a:tc>
                <a:tc>
                  <a:txBody>
                    <a:bodyPr/>
                    <a:lstStyle/>
                    <a:p>
                      <a:pPr>
                        <a:lnSpc>
                          <a:spcPct val="150000"/>
                        </a:lnSpc>
                      </a:pPr>
                      <a:r>
                        <a:rPr lang="en-US" dirty="0"/>
                        <a:t>0</a:t>
                      </a:r>
                    </a:p>
                  </a:txBody>
                  <a:tcPr/>
                </a:tc>
                <a:tc>
                  <a:txBody>
                    <a:bodyPr/>
                    <a:lstStyle/>
                    <a:p>
                      <a:pPr>
                        <a:lnSpc>
                          <a:spcPct val="150000"/>
                        </a:lnSpc>
                      </a:pPr>
                      <a:r>
                        <a:rPr lang="en-US" dirty="0">
                          <a:solidFill>
                            <a:schemeClr val="tx1"/>
                          </a:solidFill>
                        </a:rPr>
                        <a:t>15</a:t>
                      </a:r>
                    </a:p>
                  </a:txBody>
                  <a:tcPr/>
                </a:tc>
                <a:tc>
                  <a:txBody>
                    <a:bodyPr/>
                    <a:lstStyle/>
                    <a:p>
                      <a:pPr>
                        <a:lnSpc>
                          <a:spcPct val="150000"/>
                        </a:lnSpc>
                      </a:pPr>
                      <a:r>
                        <a:rPr lang="en-US" dirty="0">
                          <a:solidFill>
                            <a:schemeClr val="tx1"/>
                          </a:solidFill>
                        </a:rPr>
                        <a:t>333</a:t>
                      </a:r>
                    </a:p>
                  </a:txBody>
                  <a:tcPr/>
                </a:tc>
                <a:tc>
                  <a:txBody>
                    <a:bodyPr/>
                    <a:lstStyle/>
                    <a:p>
                      <a:pPr>
                        <a:lnSpc>
                          <a:spcPct val="150000"/>
                        </a:lnSpc>
                        <a:buNone/>
                      </a:pPr>
                      <a:r>
                        <a:rPr lang="en-US" altLang="en-US" dirty="0">
                          <a:solidFill>
                            <a:schemeClr val="tx1"/>
                          </a:solidFill>
                        </a:rPr>
                        <a:t>1795</a:t>
                      </a:r>
                    </a:p>
                  </a:txBody>
                  <a:tcPr/>
                </a:tc>
                <a:extLst>
                  <a:ext uri="{0D108BD9-81ED-4DB2-BD59-A6C34878D82A}">
                    <a16:rowId xmlns:a16="http://schemas.microsoft.com/office/drawing/2014/main" val="10004"/>
                  </a:ext>
                </a:extLst>
              </a:tr>
            </a:tbl>
          </a:graphicData>
        </a:graphic>
      </p:graphicFrame>
      <p:sp>
        <p:nvSpPr>
          <p:cNvPr id="4" name="矩形 3"/>
          <p:cNvSpPr/>
          <p:nvPr/>
        </p:nvSpPr>
        <p:spPr>
          <a:xfrm>
            <a:off x="6934200" y="1300480"/>
            <a:ext cx="4890770" cy="645160"/>
          </a:xfrm>
          <a:prstGeom prst="rect">
            <a:avLst/>
          </a:prstGeom>
          <a:noFill/>
          <a:ln>
            <a:noFill/>
          </a:ln>
        </p:spPr>
        <p:txBody>
          <a:bodyPr wrap="square" rtlCol="0" anchor="t">
            <a:spAutoFit/>
          </a:bodyPr>
          <a:lstStyle/>
          <a:p>
            <a:pPr algn="ctr"/>
            <a:r>
              <a:rPr lang="en-US" altLang="zh-CN" sz="3600" b="1">
                <a:solidFill>
                  <a:schemeClr val="accent1"/>
                </a:solidFill>
                <a:effectLst>
                  <a:outerShdw blurRad="38100" dist="25400" dir="5400000" algn="ctr" rotWithShape="0">
                    <a:srgbClr val="6E747A">
                      <a:alpha val="43000"/>
                    </a:srgbClr>
                  </a:outerShdw>
                </a:effectLst>
              </a:rPr>
              <a:t>k=12, accuracy=72.5%</a:t>
            </a:r>
          </a:p>
        </p:txBody>
      </p:sp>
    </p:spTree>
    <p:extLst>
      <p:ext uri="{BB962C8B-B14F-4D97-AF65-F5344CB8AC3E}">
        <p14:creationId xmlns:p14="http://schemas.microsoft.com/office/powerpoint/2010/main" val="2926758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70741" y="938880"/>
            <a:ext cx="6305908" cy="4840818"/>
          </a:xfrm>
        </p:spPr>
      </p:pic>
      <p:sp>
        <p:nvSpPr>
          <p:cNvPr id="3" name="Text Placeholder 2"/>
          <p:cNvSpPr>
            <a:spLocks noGrp="1"/>
          </p:cNvSpPr>
          <p:nvPr>
            <p:ph type="body" sz="half" idx="2"/>
          </p:nvPr>
        </p:nvSpPr>
        <p:spPr>
          <a:xfrm>
            <a:off x="3372928" y="215659"/>
            <a:ext cx="4774509" cy="723221"/>
          </a:xfrm>
        </p:spPr>
        <p:txBody>
          <a:bodyPr/>
          <a:lstStyle/>
          <a:p>
            <a:r>
              <a:rPr lang="en-US" dirty="0"/>
              <a:t>                </a:t>
            </a:r>
            <a:r>
              <a:rPr lang="en-US" sz="2800" b="1" dirty="0"/>
              <a:t>Linear Regression</a:t>
            </a:r>
          </a:p>
        </p:txBody>
      </p:sp>
      <p:sp>
        <p:nvSpPr>
          <p:cNvPr id="5" name="TextBox 4"/>
          <p:cNvSpPr txBox="1"/>
          <p:nvPr/>
        </p:nvSpPr>
        <p:spPr>
          <a:xfrm>
            <a:off x="396815" y="1989191"/>
            <a:ext cx="4873926"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err="1">
                <a:latin typeface="Arial" panose="020B0604020202020204" pitchFamily="34" charset="0"/>
                <a:cs typeface="Arial" panose="020B0604020202020204" pitchFamily="34" charset="0"/>
              </a:rPr>
              <a:t>Official.Time</a:t>
            </a:r>
            <a:r>
              <a:rPr lang="en-US" dirty="0">
                <a:latin typeface="Arial" panose="020B0604020202020204" pitchFamily="34" charset="0"/>
                <a:cs typeface="Arial" panose="020B0604020202020204" pitchFamily="34" charset="0"/>
              </a:rPr>
              <a:t> ~ Age + Gender + Each split time</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Coefficients not significant.</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R-squared value 0.9977</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High VIF values suggesting </a:t>
            </a:r>
            <a:r>
              <a:rPr lang="en-US" dirty="0" err="1">
                <a:latin typeface="Arial" panose="020B0604020202020204" pitchFamily="34" charset="0"/>
                <a:cs typeface="Arial" panose="020B0604020202020204" pitchFamily="34" charset="0"/>
              </a:rPr>
              <a:t>multicollinearity</a:t>
            </a:r>
            <a:r>
              <a:rPr lang="en-US" dirty="0">
                <a:latin typeface="Arial" panose="020B0604020202020204" pitchFamily="34" charset="0"/>
                <a:cs typeface="Arial" panose="020B0604020202020204" pitchFamily="34" charset="0"/>
              </a:rPr>
              <a:t> in the data</a:t>
            </a: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9192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4590" y="1268083"/>
            <a:ext cx="5510084" cy="4132053"/>
          </a:xfrm>
        </p:spPr>
      </p:pic>
      <p:sp>
        <p:nvSpPr>
          <p:cNvPr id="3" name="Text Placeholder 2"/>
          <p:cNvSpPr>
            <a:spLocks noGrp="1"/>
          </p:cNvSpPr>
          <p:nvPr>
            <p:ph type="body" sz="half" idx="2"/>
          </p:nvPr>
        </p:nvSpPr>
        <p:spPr>
          <a:xfrm>
            <a:off x="4492542" y="354992"/>
            <a:ext cx="3504145" cy="386880"/>
          </a:xfrm>
        </p:spPr>
        <p:txBody>
          <a:bodyPr>
            <a:noAutofit/>
          </a:bodyPr>
          <a:lstStyle/>
          <a:p>
            <a:r>
              <a:rPr lang="en-US" sz="2800" b="1" dirty="0"/>
              <a:t>Linear Regression</a:t>
            </a:r>
          </a:p>
        </p:txBody>
      </p:sp>
      <p:sp>
        <p:nvSpPr>
          <p:cNvPr id="5" name="TextBox 4"/>
          <p:cNvSpPr txBox="1"/>
          <p:nvPr/>
        </p:nvSpPr>
        <p:spPr>
          <a:xfrm>
            <a:off x="690113" y="2242868"/>
            <a:ext cx="4882552"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err="1">
                <a:latin typeface="Arial" panose="020B0604020202020204" pitchFamily="34" charset="0"/>
                <a:cs typeface="Arial" panose="020B0604020202020204" pitchFamily="34" charset="0"/>
              </a:rPr>
              <a:t>Official.Time</a:t>
            </a:r>
            <a:r>
              <a:rPr lang="en-US" dirty="0">
                <a:latin typeface="Arial" panose="020B0604020202020204" pitchFamily="34" charset="0"/>
                <a:cs typeface="Arial" panose="020B0604020202020204" pitchFamily="34" charset="0"/>
              </a:rPr>
              <a:t> ~ Age + Gender + Half time</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Coefficients significant.</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p-value is ~0</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R-squared value 0.8993</a:t>
            </a:r>
          </a:p>
          <a:p>
            <a:endParaRPr lang="en-US" dirty="0"/>
          </a:p>
        </p:txBody>
      </p:sp>
    </p:spTree>
    <p:extLst>
      <p:ext uri="{BB962C8B-B14F-4D97-AF65-F5344CB8AC3E}">
        <p14:creationId xmlns:p14="http://schemas.microsoft.com/office/powerpoint/2010/main" val="3036403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3284844" y="337740"/>
            <a:ext cx="5013767" cy="570303"/>
          </a:xfrm>
        </p:spPr>
        <p:txBody>
          <a:bodyPr>
            <a:normAutofit fontScale="92500"/>
          </a:bodyPr>
          <a:lstStyle/>
          <a:p>
            <a:r>
              <a:rPr lang="en-US" sz="2800" b="1" dirty="0"/>
              <a:t>Principal Component Analysis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27251" y="1201341"/>
            <a:ext cx="5383571" cy="4336817"/>
          </a:xfrm>
        </p:spPr>
      </p:pic>
      <p:sp>
        <p:nvSpPr>
          <p:cNvPr id="8" name="TextBox 7"/>
          <p:cNvSpPr txBox="1"/>
          <p:nvPr/>
        </p:nvSpPr>
        <p:spPr>
          <a:xfrm>
            <a:off x="836762" y="2562045"/>
            <a:ext cx="4445448" cy="707886"/>
          </a:xfrm>
          <a:prstGeom prst="rect">
            <a:avLst/>
          </a:prstGeom>
          <a:noFill/>
        </p:spPr>
        <p:txBody>
          <a:bodyPr wrap="none" rtlCol="0">
            <a:spAutoFit/>
          </a:bodyPr>
          <a:lstStyle/>
          <a:p>
            <a:pPr marL="342900" indent="-342900">
              <a:buFont typeface="Wingdings" panose="05000000000000000000" pitchFamily="2" charset="2"/>
              <a:buChar char="Ø"/>
            </a:pPr>
            <a:r>
              <a:rPr lang="en-US" sz="2000" dirty="0">
                <a:latin typeface="Arial" panose="020B0604020202020204" pitchFamily="34" charset="0"/>
                <a:cs typeface="Arial" panose="020B0604020202020204" pitchFamily="34" charset="0"/>
              </a:rPr>
              <a:t>PC1 ~ 97% of the variance</a:t>
            </a:r>
          </a:p>
          <a:p>
            <a:pPr marL="342900" indent="-342900">
              <a:buFont typeface="Wingdings" panose="05000000000000000000" pitchFamily="2" charset="2"/>
              <a:buChar char="Ø"/>
            </a:pPr>
            <a:r>
              <a:rPr lang="en-US" sz="2000" dirty="0">
                <a:latin typeface="Arial" panose="020B0604020202020204" pitchFamily="34" charset="0"/>
                <a:cs typeface="Arial" panose="020B0604020202020204" pitchFamily="34" charset="0"/>
              </a:rPr>
              <a:t>PC1 + PC2 ~ 99% of the variance </a:t>
            </a:r>
          </a:p>
        </p:txBody>
      </p:sp>
    </p:spTree>
    <p:extLst>
      <p:ext uri="{BB962C8B-B14F-4D97-AF65-F5344CB8AC3E}">
        <p14:creationId xmlns:p14="http://schemas.microsoft.com/office/powerpoint/2010/main" val="997749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3471788" y="354992"/>
            <a:ext cx="5020574" cy="645671"/>
          </a:xfrm>
        </p:spPr>
        <p:txBody>
          <a:bodyPr>
            <a:normAutofit/>
          </a:bodyPr>
          <a:lstStyle/>
          <a:p>
            <a:r>
              <a:rPr lang="en-US" sz="2600" dirty="0"/>
              <a:t>Principal Component Regression</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2338" y="1432884"/>
            <a:ext cx="5098900" cy="3924120"/>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667" y="1432884"/>
            <a:ext cx="5141343" cy="3855108"/>
          </a:xfrm>
          <a:prstGeom prst="rect">
            <a:avLst/>
          </a:prstGeom>
        </p:spPr>
      </p:pic>
    </p:spTree>
    <p:extLst>
      <p:ext uri="{BB962C8B-B14F-4D97-AF65-F5344CB8AC3E}">
        <p14:creationId xmlns:p14="http://schemas.microsoft.com/office/powerpoint/2010/main" val="1237378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3284844" y="337740"/>
            <a:ext cx="5013767" cy="570303"/>
          </a:xfrm>
        </p:spPr>
        <p:txBody>
          <a:bodyPr>
            <a:normAutofit/>
          </a:bodyPr>
          <a:lstStyle/>
          <a:p>
            <a:pPr algn="ctr"/>
            <a:r>
              <a:rPr lang="en-US" sz="2800" b="1" dirty="0"/>
              <a:t>Correlation Matrix</a:t>
            </a:r>
          </a:p>
        </p:txBody>
      </p:sp>
      <p:pic>
        <p:nvPicPr>
          <p:cNvPr id="4" name="Picture 3"/>
          <p:cNvPicPr>
            <a:picLocks noChangeAspect="1"/>
          </p:cNvPicPr>
          <p:nvPr/>
        </p:nvPicPr>
        <p:blipFill>
          <a:blip r:embed="rId2"/>
          <a:stretch>
            <a:fillRect/>
          </a:stretch>
        </p:blipFill>
        <p:spPr>
          <a:xfrm>
            <a:off x="6133380" y="1285336"/>
            <a:ext cx="5762445" cy="4123426"/>
          </a:xfrm>
          <a:prstGeom prst="rect">
            <a:avLst/>
          </a:prstGeom>
        </p:spPr>
      </p:pic>
      <p:sp>
        <p:nvSpPr>
          <p:cNvPr id="9" name="Rectangle 8"/>
          <p:cNvSpPr/>
          <p:nvPr/>
        </p:nvSpPr>
        <p:spPr>
          <a:xfrm>
            <a:off x="529087" y="2228671"/>
            <a:ext cx="5604293" cy="1754326"/>
          </a:xfrm>
          <a:prstGeom prst="rect">
            <a:avLst/>
          </a:prstGeom>
        </p:spPr>
        <p:txBody>
          <a:bodyPr wrap="square">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Official Time ~ Age, Gender, Pace0k.5k, Pace5k.10k, Pace10k.15k, Pace15k.20k, Pace20k.Half</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Multi-</a:t>
            </a:r>
            <a:r>
              <a:rPr lang="en-US" dirty="0" err="1">
                <a:latin typeface="Arial" panose="020B0604020202020204" pitchFamily="34" charset="0"/>
                <a:cs typeface="Arial" panose="020B0604020202020204" pitchFamily="34" charset="0"/>
              </a:rPr>
              <a:t>collinearity</a:t>
            </a:r>
            <a:r>
              <a:rPr lang="en-US" dirty="0">
                <a:latin typeface="Arial" panose="020B0604020202020204" pitchFamily="34" charset="0"/>
                <a:cs typeface="Arial" panose="020B0604020202020204" pitchFamily="34" charset="0"/>
              </a:rPr>
              <a:t> between the pace variables.</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pace variables are strongly correlated with Official Time.</a:t>
            </a:r>
          </a:p>
        </p:txBody>
      </p:sp>
    </p:spTree>
    <p:extLst>
      <p:ext uri="{BB962C8B-B14F-4D97-AF65-F5344CB8AC3E}">
        <p14:creationId xmlns:p14="http://schemas.microsoft.com/office/powerpoint/2010/main" val="1992719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3284844" y="337740"/>
            <a:ext cx="5013767" cy="570303"/>
          </a:xfrm>
        </p:spPr>
        <p:txBody>
          <a:bodyPr>
            <a:normAutofit/>
          </a:bodyPr>
          <a:lstStyle/>
          <a:p>
            <a:pPr algn="ctr"/>
            <a:r>
              <a:rPr lang="en-US" sz="2800" b="1" dirty="0"/>
              <a:t>Ordinary Least Squares</a:t>
            </a:r>
          </a:p>
        </p:txBody>
      </p:sp>
      <p:sp>
        <p:nvSpPr>
          <p:cNvPr id="9" name="Rectangle 8"/>
          <p:cNvSpPr/>
          <p:nvPr/>
        </p:nvSpPr>
        <p:spPr>
          <a:xfrm>
            <a:off x="529087" y="2228671"/>
            <a:ext cx="5604293" cy="1200329"/>
          </a:xfrm>
          <a:prstGeom prst="rect">
            <a:avLst/>
          </a:prstGeom>
        </p:spPr>
        <p:txBody>
          <a:bodyPr wrap="square">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R-squared value 0.918 for train data</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R-squared value 0.915 for test data.</a:t>
            </a:r>
            <a:endParaRPr lang="en-US" dirty="0"/>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High VIF values suggesting multi-</a:t>
            </a:r>
            <a:r>
              <a:rPr lang="en-US" dirty="0" err="1">
                <a:latin typeface="Arial" panose="020B0604020202020204" pitchFamily="34" charset="0"/>
                <a:cs typeface="Arial" panose="020B0604020202020204" pitchFamily="34" charset="0"/>
              </a:rPr>
              <a:t>collinearity</a:t>
            </a:r>
            <a:r>
              <a:rPr lang="en-US" dirty="0">
                <a:latin typeface="Arial" panose="020B0604020202020204" pitchFamily="34" charset="0"/>
                <a:cs typeface="Arial" panose="020B0604020202020204" pitchFamily="34" charset="0"/>
              </a:rPr>
              <a:t> between independent variables.</a:t>
            </a:r>
          </a:p>
        </p:txBody>
      </p:sp>
      <p:pic>
        <p:nvPicPr>
          <p:cNvPr id="2" name="Picture 1"/>
          <p:cNvPicPr>
            <a:picLocks noChangeAspect="1"/>
          </p:cNvPicPr>
          <p:nvPr/>
        </p:nvPicPr>
        <p:blipFill>
          <a:blip r:embed="rId2"/>
          <a:stretch>
            <a:fillRect/>
          </a:stretch>
        </p:blipFill>
        <p:spPr>
          <a:xfrm>
            <a:off x="6323162" y="1207699"/>
            <a:ext cx="5313872" cy="4097546"/>
          </a:xfrm>
          <a:prstGeom prst="rect">
            <a:avLst/>
          </a:prstGeom>
        </p:spPr>
      </p:pic>
    </p:spTree>
    <p:extLst>
      <p:ext uri="{BB962C8B-B14F-4D97-AF65-F5344CB8AC3E}">
        <p14:creationId xmlns:p14="http://schemas.microsoft.com/office/powerpoint/2010/main" val="1389733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3284844" y="337740"/>
            <a:ext cx="5013767" cy="570303"/>
          </a:xfrm>
        </p:spPr>
        <p:txBody>
          <a:bodyPr>
            <a:normAutofit/>
          </a:bodyPr>
          <a:lstStyle/>
          <a:p>
            <a:pPr algn="ctr"/>
            <a:r>
              <a:rPr lang="en-US" sz="2800" b="1" dirty="0"/>
              <a:t>Ordinary Least Squares</a:t>
            </a:r>
          </a:p>
        </p:txBody>
      </p:sp>
      <p:sp>
        <p:nvSpPr>
          <p:cNvPr id="9" name="Rectangle 8"/>
          <p:cNvSpPr/>
          <p:nvPr/>
        </p:nvSpPr>
        <p:spPr>
          <a:xfrm>
            <a:off x="482697" y="1089984"/>
            <a:ext cx="5604293" cy="646331"/>
          </a:xfrm>
          <a:prstGeom prst="rect">
            <a:avLst/>
          </a:prstGeom>
        </p:spPr>
        <p:txBody>
          <a:bodyPr wrap="square">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Linear relationship between observed and predicted Official time</a:t>
            </a:r>
            <a:endParaRPr lang="en-US" dirty="0"/>
          </a:p>
        </p:txBody>
      </p:sp>
      <p:pic>
        <p:nvPicPr>
          <p:cNvPr id="4" name="Picture 3"/>
          <p:cNvPicPr>
            <a:picLocks noChangeAspect="1"/>
          </p:cNvPicPr>
          <p:nvPr/>
        </p:nvPicPr>
        <p:blipFill>
          <a:blip r:embed="rId2"/>
          <a:stretch>
            <a:fillRect/>
          </a:stretch>
        </p:blipFill>
        <p:spPr>
          <a:xfrm>
            <a:off x="74377" y="1914795"/>
            <a:ext cx="6012613" cy="3390450"/>
          </a:xfrm>
          <a:prstGeom prst="rect">
            <a:avLst/>
          </a:prstGeom>
        </p:spPr>
      </p:pic>
      <p:pic>
        <p:nvPicPr>
          <p:cNvPr id="5" name="Picture 4"/>
          <p:cNvPicPr>
            <a:picLocks noChangeAspect="1"/>
          </p:cNvPicPr>
          <p:nvPr/>
        </p:nvPicPr>
        <p:blipFill>
          <a:blip r:embed="rId3"/>
          <a:stretch>
            <a:fillRect/>
          </a:stretch>
        </p:blipFill>
        <p:spPr>
          <a:xfrm>
            <a:off x="6392174" y="1914795"/>
            <a:ext cx="5598542" cy="3390450"/>
          </a:xfrm>
          <a:prstGeom prst="rect">
            <a:avLst/>
          </a:prstGeom>
        </p:spPr>
      </p:pic>
      <p:sp>
        <p:nvSpPr>
          <p:cNvPr id="6" name="Rectangle 5"/>
          <p:cNvSpPr/>
          <p:nvPr/>
        </p:nvSpPr>
        <p:spPr>
          <a:xfrm>
            <a:off x="6086990" y="1055804"/>
            <a:ext cx="6096000" cy="923330"/>
          </a:xfrm>
          <a:prstGeom prst="rect">
            <a:avLst/>
          </a:prstGeom>
        </p:spPr>
        <p:txBody>
          <a:bodyPr>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Pace between 15k and 20k, Pace between 20k and 21.1k are top two important features in explaining variability in Official time.</a:t>
            </a:r>
            <a:endParaRPr lang="en-US" dirty="0"/>
          </a:p>
        </p:txBody>
      </p:sp>
    </p:spTree>
    <p:extLst>
      <p:ext uri="{BB962C8B-B14F-4D97-AF65-F5344CB8AC3E}">
        <p14:creationId xmlns:p14="http://schemas.microsoft.com/office/powerpoint/2010/main" val="3460365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54238" y="313440"/>
            <a:ext cx="8750461" cy="587708"/>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Boston Marathon Data</a:t>
            </a:r>
          </a:p>
        </p:txBody>
      </p:sp>
      <p:sp>
        <p:nvSpPr>
          <p:cNvPr id="4" name="TextBox 3">
            <a:extLst>
              <a:ext uri="{FF2B5EF4-FFF2-40B4-BE49-F238E27FC236}">
                <a16:creationId xmlns:a16="http://schemas.microsoft.com/office/drawing/2014/main" id="{27B954CF-A5EA-3245-86BA-970B40A30512}"/>
              </a:ext>
            </a:extLst>
          </p:cNvPr>
          <p:cNvSpPr txBox="1"/>
          <p:nvPr/>
        </p:nvSpPr>
        <p:spPr>
          <a:xfrm>
            <a:off x="229972" y="901148"/>
            <a:ext cx="11732055" cy="1785104"/>
          </a:xfrm>
          <a:prstGeom prst="rect">
            <a:avLst/>
          </a:prstGeom>
          <a:noFill/>
        </p:spPr>
        <p:txBody>
          <a:bodyPr wrap="square" rtlCol="0">
            <a:spAutoFit/>
          </a:bodyPr>
          <a:lstStyle/>
          <a:p>
            <a:r>
              <a:rPr lang="en-US" altLang="en-US" sz="2200" dirty="0">
                <a:latin typeface="Arial" panose="020B0604020202020204" pitchFamily="34" charset="0"/>
                <a:cs typeface="Arial" panose="020B0604020202020204" pitchFamily="34" charset="0"/>
              </a:rPr>
              <a:t>Our group chose to analyze data from the Boston Marathon in 2015-2017.  Most of our work focuses on 2017, but we conducted analysis across all three years of data.  The total size of the dataset is about 26,000 rows with 25 fields for each year.  Fields include demographic information (age, gender, hometown and/or country) for each runner, the finishing time for each runner, and periodic times runners reached certain milestones along the course.  </a:t>
            </a:r>
            <a:endParaRPr lang="en-US" sz="2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AAE2C24-423A-2141-A7B6-6B7D4CA94204}"/>
              </a:ext>
            </a:extLst>
          </p:cNvPr>
          <p:cNvPicPr>
            <a:picLocks noChangeAspect="1"/>
          </p:cNvPicPr>
          <p:nvPr/>
        </p:nvPicPr>
        <p:blipFill>
          <a:blip r:embed="rId3"/>
          <a:stretch>
            <a:fillRect/>
          </a:stretch>
        </p:blipFill>
        <p:spPr>
          <a:xfrm>
            <a:off x="3690721" y="2791965"/>
            <a:ext cx="6664755" cy="3854450"/>
          </a:xfrm>
          <a:prstGeom prst="rect">
            <a:avLst/>
          </a:prstGeom>
        </p:spPr>
      </p:pic>
      <p:sp>
        <p:nvSpPr>
          <p:cNvPr id="7" name="Rectangle 6">
            <a:extLst>
              <a:ext uri="{FF2B5EF4-FFF2-40B4-BE49-F238E27FC236}">
                <a16:creationId xmlns:a16="http://schemas.microsoft.com/office/drawing/2014/main" id="{92C20119-F0FF-9148-BAC9-8051F048F3CD}"/>
              </a:ext>
            </a:extLst>
          </p:cNvPr>
          <p:cNvSpPr/>
          <p:nvPr/>
        </p:nvSpPr>
        <p:spPr>
          <a:xfrm>
            <a:off x="10418976" y="3429000"/>
            <a:ext cx="1606551" cy="1879600"/>
          </a:xfrm>
          <a:prstGeom prst="rect">
            <a:avLst/>
          </a:prstGeom>
          <a:solidFill>
            <a:schemeClr val="bg1"/>
          </a:solidFill>
        </p:spPr>
        <p:txBody>
          <a:bodyPr wrap="square">
            <a:spAutoFit/>
          </a:bodyPr>
          <a:lstStyle/>
          <a:p>
            <a:r>
              <a:rPr lang="en-US" sz="1600" dirty="0"/>
              <a:t>Geoffrey </a:t>
            </a:r>
            <a:r>
              <a:rPr lang="en-US" sz="1600" dirty="0" err="1"/>
              <a:t>Kirui</a:t>
            </a:r>
            <a:r>
              <a:rPr lang="en-US" sz="1600" dirty="0"/>
              <a:t>, of Kenya, beat American Galen Rupp by 21 seconds to win the Boston Marathon.</a:t>
            </a:r>
          </a:p>
        </p:txBody>
      </p:sp>
      <p:sp>
        <p:nvSpPr>
          <p:cNvPr id="8" name="Rectangle 7">
            <a:extLst>
              <a:ext uri="{FF2B5EF4-FFF2-40B4-BE49-F238E27FC236}">
                <a16:creationId xmlns:a16="http://schemas.microsoft.com/office/drawing/2014/main" id="{2FF6BE15-64A0-D440-A632-7EC5CCAA68E9}"/>
              </a:ext>
            </a:extLst>
          </p:cNvPr>
          <p:cNvSpPr/>
          <p:nvPr/>
        </p:nvSpPr>
        <p:spPr>
          <a:xfrm>
            <a:off x="370360" y="2894476"/>
            <a:ext cx="2932327" cy="2554545"/>
          </a:xfrm>
          <a:prstGeom prst="rect">
            <a:avLst/>
          </a:prstGeom>
          <a:solidFill>
            <a:schemeClr val="bg1"/>
          </a:solidFill>
        </p:spPr>
        <p:txBody>
          <a:bodyPr wrap="square">
            <a:spAutoFit/>
          </a:bodyPr>
          <a:lstStyle/>
          <a:p>
            <a:r>
              <a:rPr lang="en-US" sz="1600" dirty="0"/>
              <a:t>Boston Marathon Quick Facts</a:t>
            </a:r>
          </a:p>
          <a:p>
            <a:pPr marL="285750" indent="-285750">
              <a:buFont typeface="Arial" panose="020B0604020202020204" pitchFamily="34" charset="0"/>
              <a:buChar char="•"/>
            </a:pPr>
            <a:r>
              <a:rPr lang="en-US" sz="1600" dirty="0"/>
              <a:t>Oldest continually-run marathon in the world.</a:t>
            </a:r>
          </a:p>
          <a:p>
            <a:pPr marL="285750" indent="-285750">
              <a:buFont typeface="Arial" panose="020B0604020202020204" pitchFamily="34" charset="0"/>
              <a:buChar char="•"/>
            </a:pPr>
            <a:r>
              <a:rPr lang="en-US" sz="1600" dirty="0"/>
              <a:t>Attracts elite runners.</a:t>
            </a:r>
          </a:p>
          <a:p>
            <a:pPr marL="285750" indent="-285750">
              <a:buFont typeface="Arial" panose="020B0604020202020204" pitchFamily="34" charset="0"/>
              <a:buChar char="•"/>
            </a:pPr>
            <a:r>
              <a:rPr lang="en-US" sz="1600" dirty="0"/>
              <a:t>Must qualify with a previous Marathon, with qualifying times in the top 3-5% of all marathon times.</a:t>
            </a:r>
          </a:p>
          <a:p>
            <a:pPr marL="285750" indent="-285750">
              <a:buFont typeface="Arial" panose="020B0604020202020204" pitchFamily="34" charset="0"/>
              <a:buChar char="•"/>
            </a:pPr>
            <a:r>
              <a:rPr lang="en-US" sz="1600" dirty="0"/>
              <a:t>About 20% of participants are “charity” runners.</a:t>
            </a:r>
          </a:p>
        </p:txBody>
      </p:sp>
    </p:spTree>
    <p:extLst>
      <p:ext uri="{BB962C8B-B14F-4D97-AF65-F5344CB8AC3E}">
        <p14:creationId xmlns:p14="http://schemas.microsoft.com/office/powerpoint/2010/main" val="505652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3284844" y="337740"/>
            <a:ext cx="5013767" cy="570303"/>
          </a:xfrm>
        </p:spPr>
        <p:txBody>
          <a:bodyPr>
            <a:normAutofit fontScale="92500"/>
          </a:bodyPr>
          <a:lstStyle/>
          <a:p>
            <a:pPr algn="ctr"/>
            <a:r>
              <a:rPr lang="en-US" sz="2800" b="1" dirty="0"/>
              <a:t>Lasso and Ridge Regression</a:t>
            </a:r>
          </a:p>
        </p:txBody>
      </p:sp>
      <p:sp>
        <p:nvSpPr>
          <p:cNvPr id="9" name="Rectangle 8"/>
          <p:cNvSpPr/>
          <p:nvPr/>
        </p:nvSpPr>
        <p:spPr>
          <a:xfrm>
            <a:off x="529087" y="908043"/>
            <a:ext cx="5604293" cy="369332"/>
          </a:xfrm>
          <a:prstGeom prst="rect">
            <a:avLst/>
          </a:prstGeom>
        </p:spPr>
        <p:txBody>
          <a:bodyPr wrap="square">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R-squared value for Ridge is 0.9123 on Test data</a:t>
            </a:r>
          </a:p>
        </p:txBody>
      </p:sp>
      <p:pic>
        <p:nvPicPr>
          <p:cNvPr id="4" name="Picture 3"/>
          <p:cNvPicPr>
            <a:picLocks noChangeAspect="1"/>
          </p:cNvPicPr>
          <p:nvPr/>
        </p:nvPicPr>
        <p:blipFill>
          <a:blip r:embed="rId2"/>
          <a:stretch>
            <a:fillRect/>
          </a:stretch>
        </p:blipFill>
        <p:spPr>
          <a:xfrm>
            <a:off x="293298" y="2108372"/>
            <a:ext cx="5684808" cy="3324135"/>
          </a:xfrm>
          <a:prstGeom prst="rect">
            <a:avLst/>
          </a:prstGeom>
        </p:spPr>
      </p:pic>
      <p:pic>
        <p:nvPicPr>
          <p:cNvPr id="6" name="Picture 5"/>
          <p:cNvPicPr>
            <a:picLocks noChangeAspect="1"/>
          </p:cNvPicPr>
          <p:nvPr/>
        </p:nvPicPr>
        <p:blipFill>
          <a:blip r:embed="rId3"/>
          <a:stretch>
            <a:fillRect/>
          </a:stretch>
        </p:blipFill>
        <p:spPr>
          <a:xfrm>
            <a:off x="6374920" y="2108371"/>
            <a:ext cx="5564037" cy="3324135"/>
          </a:xfrm>
          <a:prstGeom prst="rect">
            <a:avLst/>
          </a:prstGeom>
        </p:spPr>
      </p:pic>
      <p:sp>
        <p:nvSpPr>
          <p:cNvPr id="8" name="Rectangle 7"/>
          <p:cNvSpPr/>
          <p:nvPr/>
        </p:nvSpPr>
        <p:spPr>
          <a:xfrm>
            <a:off x="6133380" y="908042"/>
            <a:ext cx="6096000" cy="369332"/>
          </a:xfrm>
          <a:prstGeom prst="rect">
            <a:avLst/>
          </a:prstGeom>
        </p:spPr>
        <p:txBody>
          <a:bodyPr>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R-squared value for Lasso is 0.9123 on Test data</a:t>
            </a:r>
          </a:p>
        </p:txBody>
      </p:sp>
    </p:spTree>
    <p:extLst>
      <p:ext uri="{BB962C8B-B14F-4D97-AF65-F5344CB8AC3E}">
        <p14:creationId xmlns:p14="http://schemas.microsoft.com/office/powerpoint/2010/main" val="2240759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3284844" y="337740"/>
            <a:ext cx="5013767" cy="570303"/>
          </a:xfrm>
        </p:spPr>
        <p:txBody>
          <a:bodyPr>
            <a:normAutofit fontScale="92500"/>
          </a:bodyPr>
          <a:lstStyle/>
          <a:p>
            <a:pPr algn="ctr"/>
            <a:r>
              <a:rPr lang="en-US" sz="2800" b="1" dirty="0"/>
              <a:t>Lasso and Ridge Regression</a:t>
            </a:r>
          </a:p>
        </p:txBody>
      </p:sp>
      <p:sp>
        <p:nvSpPr>
          <p:cNvPr id="9" name="Rectangle 8"/>
          <p:cNvSpPr/>
          <p:nvPr/>
        </p:nvSpPr>
        <p:spPr>
          <a:xfrm>
            <a:off x="529087" y="908043"/>
            <a:ext cx="5604293" cy="369332"/>
          </a:xfrm>
          <a:prstGeom prst="rect">
            <a:avLst/>
          </a:prstGeom>
        </p:spPr>
        <p:txBody>
          <a:bodyPr wrap="square">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Best Lambda value for Ridge is 0.0939</a:t>
            </a:r>
          </a:p>
        </p:txBody>
      </p:sp>
      <p:sp>
        <p:nvSpPr>
          <p:cNvPr id="8" name="Rectangle 7"/>
          <p:cNvSpPr/>
          <p:nvPr/>
        </p:nvSpPr>
        <p:spPr>
          <a:xfrm>
            <a:off x="6133380" y="908042"/>
            <a:ext cx="6096000" cy="369332"/>
          </a:xfrm>
          <a:prstGeom prst="rect">
            <a:avLst/>
          </a:prstGeom>
        </p:spPr>
        <p:txBody>
          <a:bodyPr>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Best Lambda value for Lasso is 0.0046</a:t>
            </a:r>
          </a:p>
        </p:txBody>
      </p:sp>
      <p:pic>
        <p:nvPicPr>
          <p:cNvPr id="2" name="Picture 1"/>
          <p:cNvPicPr>
            <a:picLocks noChangeAspect="1"/>
          </p:cNvPicPr>
          <p:nvPr/>
        </p:nvPicPr>
        <p:blipFill>
          <a:blip r:embed="rId2"/>
          <a:stretch>
            <a:fillRect/>
          </a:stretch>
        </p:blipFill>
        <p:spPr>
          <a:xfrm>
            <a:off x="529086" y="1650610"/>
            <a:ext cx="5604293" cy="3680515"/>
          </a:xfrm>
          <a:prstGeom prst="rect">
            <a:avLst/>
          </a:prstGeom>
        </p:spPr>
      </p:pic>
      <p:pic>
        <p:nvPicPr>
          <p:cNvPr id="5" name="Picture 4"/>
          <p:cNvPicPr>
            <a:picLocks noChangeAspect="1"/>
          </p:cNvPicPr>
          <p:nvPr/>
        </p:nvPicPr>
        <p:blipFill>
          <a:blip r:embed="rId3"/>
          <a:stretch>
            <a:fillRect/>
          </a:stretch>
        </p:blipFill>
        <p:spPr>
          <a:xfrm>
            <a:off x="6483918" y="1277375"/>
            <a:ext cx="5455039" cy="4053750"/>
          </a:xfrm>
          <a:prstGeom prst="rect">
            <a:avLst/>
          </a:prstGeom>
        </p:spPr>
      </p:pic>
    </p:spTree>
    <p:extLst>
      <p:ext uri="{BB962C8B-B14F-4D97-AF65-F5344CB8AC3E}">
        <p14:creationId xmlns:p14="http://schemas.microsoft.com/office/powerpoint/2010/main" val="5741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3284844" y="337740"/>
            <a:ext cx="5013767" cy="570303"/>
          </a:xfrm>
        </p:spPr>
        <p:txBody>
          <a:bodyPr>
            <a:normAutofit/>
          </a:bodyPr>
          <a:lstStyle/>
          <a:p>
            <a:pPr algn="ctr"/>
            <a:r>
              <a:rPr lang="en-US" sz="2800" b="1" dirty="0"/>
              <a:t>Decision Tree</a:t>
            </a:r>
          </a:p>
        </p:txBody>
      </p:sp>
      <p:sp>
        <p:nvSpPr>
          <p:cNvPr id="9" name="Rectangle 8"/>
          <p:cNvSpPr/>
          <p:nvPr/>
        </p:nvSpPr>
        <p:spPr>
          <a:xfrm>
            <a:off x="529087" y="908043"/>
            <a:ext cx="5604293" cy="369332"/>
          </a:xfrm>
          <a:prstGeom prst="rect">
            <a:avLst/>
          </a:prstGeom>
        </p:spPr>
        <p:txBody>
          <a:bodyPr wrap="square">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R-squared value is 0.8864 on Test data</a:t>
            </a:r>
          </a:p>
        </p:txBody>
      </p:sp>
      <p:pic>
        <p:nvPicPr>
          <p:cNvPr id="4" name="Picture 3"/>
          <p:cNvPicPr>
            <a:picLocks noChangeAspect="1"/>
          </p:cNvPicPr>
          <p:nvPr/>
        </p:nvPicPr>
        <p:blipFill>
          <a:blip r:embed="rId2"/>
          <a:stretch>
            <a:fillRect/>
          </a:stretch>
        </p:blipFill>
        <p:spPr>
          <a:xfrm>
            <a:off x="1345449" y="1847677"/>
            <a:ext cx="8892556" cy="3367454"/>
          </a:xfrm>
          <a:prstGeom prst="rect">
            <a:avLst/>
          </a:prstGeom>
        </p:spPr>
      </p:pic>
    </p:spTree>
    <p:extLst>
      <p:ext uri="{BB962C8B-B14F-4D97-AF65-F5344CB8AC3E}">
        <p14:creationId xmlns:p14="http://schemas.microsoft.com/office/powerpoint/2010/main" val="3297052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3284844" y="337740"/>
            <a:ext cx="5013767" cy="570303"/>
          </a:xfrm>
        </p:spPr>
        <p:txBody>
          <a:bodyPr>
            <a:normAutofit/>
          </a:bodyPr>
          <a:lstStyle/>
          <a:p>
            <a:pPr algn="ctr"/>
            <a:r>
              <a:rPr lang="en-US" sz="2800" b="1" dirty="0"/>
              <a:t>Decision Tree</a:t>
            </a:r>
          </a:p>
        </p:txBody>
      </p:sp>
      <p:pic>
        <p:nvPicPr>
          <p:cNvPr id="2" name="Picture 1"/>
          <p:cNvPicPr>
            <a:picLocks noChangeAspect="1"/>
          </p:cNvPicPr>
          <p:nvPr/>
        </p:nvPicPr>
        <p:blipFill>
          <a:blip r:embed="rId2"/>
          <a:stretch>
            <a:fillRect/>
          </a:stretch>
        </p:blipFill>
        <p:spPr>
          <a:xfrm>
            <a:off x="2014538" y="971550"/>
            <a:ext cx="7232980" cy="4264684"/>
          </a:xfrm>
          <a:prstGeom prst="rect">
            <a:avLst/>
          </a:prstGeom>
        </p:spPr>
      </p:pic>
    </p:spTree>
    <p:extLst>
      <p:ext uri="{BB962C8B-B14F-4D97-AF65-F5344CB8AC3E}">
        <p14:creationId xmlns:p14="http://schemas.microsoft.com/office/powerpoint/2010/main" val="3058251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3284844" y="337740"/>
            <a:ext cx="5013767" cy="570303"/>
          </a:xfrm>
        </p:spPr>
        <p:txBody>
          <a:bodyPr>
            <a:normAutofit/>
          </a:bodyPr>
          <a:lstStyle/>
          <a:p>
            <a:pPr algn="ctr"/>
            <a:r>
              <a:rPr lang="en-US" sz="2800" b="1" dirty="0"/>
              <a:t>Bagging Tree</a:t>
            </a:r>
          </a:p>
        </p:txBody>
      </p:sp>
      <p:sp>
        <p:nvSpPr>
          <p:cNvPr id="9" name="Rectangle 8"/>
          <p:cNvSpPr/>
          <p:nvPr/>
        </p:nvSpPr>
        <p:spPr>
          <a:xfrm>
            <a:off x="529087" y="908043"/>
            <a:ext cx="5604293" cy="369332"/>
          </a:xfrm>
          <a:prstGeom prst="rect">
            <a:avLst/>
          </a:prstGeom>
        </p:spPr>
        <p:txBody>
          <a:bodyPr wrap="square">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R-squared value is 0.905 on Test data</a:t>
            </a:r>
          </a:p>
        </p:txBody>
      </p:sp>
      <p:pic>
        <p:nvPicPr>
          <p:cNvPr id="2" name="Picture 1"/>
          <p:cNvPicPr>
            <a:picLocks noChangeAspect="1"/>
          </p:cNvPicPr>
          <p:nvPr/>
        </p:nvPicPr>
        <p:blipFill>
          <a:blip r:embed="rId2"/>
          <a:stretch>
            <a:fillRect/>
          </a:stretch>
        </p:blipFill>
        <p:spPr>
          <a:xfrm>
            <a:off x="2047875" y="1277375"/>
            <a:ext cx="8096250" cy="3872596"/>
          </a:xfrm>
          <a:prstGeom prst="rect">
            <a:avLst/>
          </a:prstGeom>
        </p:spPr>
      </p:pic>
    </p:spTree>
    <p:extLst>
      <p:ext uri="{BB962C8B-B14F-4D97-AF65-F5344CB8AC3E}">
        <p14:creationId xmlns:p14="http://schemas.microsoft.com/office/powerpoint/2010/main" val="4078154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3284844" y="337740"/>
            <a:ext cx="5013767" cy="570303"/>
          </a:xfrm>
        </p:spPr>
        <p:txBody>
          <a:bodyPr>
            <a:normAutofit fontScale="85000" lnSpcReduction="10000"/>
          </a:bodyPr>
          <a:lstStyle/>
          <a:p>
            <a:pPr algn="ctr"/>
            <a:r>
              <a:rPr lang="en-US" sz="2800" b="1" dirty="0"/>
              <a:t>Gradient Boosting and </a:t>
            </a:r>
            <a:r>
              <a:rPr lang="en-US" sz="2800" b="1" dirty="0" err="1"/>
              <a:t>xgboost</a:t>
            </a:r>
            <a:endParaRPr lang="en-US" sz="2800" b="1" dirty="0"/>
          </a:p>
        </p:txBody>
      </p:sp>
      <p:sp>
        <p:nvSpPr>
          <p:cNvPr id="9" name="Rectangle 8"/>
          <p:cNvSpPr/>
          <p:nvPr/>
        </p:nvSpPr>
        <p:spPr>
          <a:xfrm>
            <a:off x="529087" y="908043"/>
            <a:ext cx="5604293" cy="646331"/>
          </a:xfrm>
          <a:prstGeom prst="rect">
            <a:avLst/>
          </a:prstGeom>
        </p:spPr>
        <p:txBody>
          <a:bodyPr wrap="square">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R-squared value for Gradient Boosting is 0.915 on Test data.</a:t>
            </a:r>
          </a:p>
        </p:txBody>
      </p:sp>
      <p:pic>
        <p:nvPicPr>
          <p:cNvPr id="4" name="Picture 3"/>
          <p:cNvPicPr>
            <a:picLocks noChangeAspect="1"/>
          </p:cNvPicPr>
          <p:nvPr/>
        </p:nvPicPr>
        <p:blipFill>
          <a:blip r:embed="rId2"/>
          <a:stretch>
            <a:fillRect/>
          </a:stretch>
        </p:blipFill>
        <p:spPr>
          <a:xfrm>
            <a:off x="649857" y="2236821"/>
            <a:ext cx="5483523" cy="2412341"/>
          </a:xfrm>
          <a:prstGeom prst="rect">
            <a:avLst/>
          </a:prstGeom>
        </p:spPr>
      </p:pic>
      <p:sp>
        <p:nvSpPr>
          <p:cNvPr id="6" name="Rectangle 5"/>
          <p:cNvSpPr/>
          <p:nvPr/>
        </p:nvSpPr>
        <p:spPr>
          <a:xfrm>
            <a:off x="6096000" y="908043"/>
            <a:ext cx="6096000" cy="369332"/>
          </a:xfrm>
          <a:prstGeom prst="rect">
            <a:avLst/>
          </a:prstGeom>
        </p:spPr>
        <p:txBody>
          <a:bodyPr>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R-squared value for </a:t>
            </a:r>
            <a:r>
              <a:rPr lang="en-US" dirty="0" err="1">
                <a:latin typeface="Arial" panose="020B0604020202020204" pitchFamily="34" charset="0"/>
                <a:cs typeface="Arial" panose="020B0604020202020204" pitchFamily="34" charset="0"/>
              </a:rPr>
              <a:t>xgboost</a:t>
            </a:r>
            <a:r>
              <a:rPr lang="en-US" dirty="0">
                <a:latin typeface="Arial" panose="020B0604020202020204" pitchFamily="34" charset="0"/>
                <a:cs typeface="Arial" panose="020B0604020202020204" pitchFamily="34" charset="0"/>
              </a:rPr>
              <a:t> is 0.925 on Test data.</a:t>
            </a:r>
          </a:p>
        </p:txBody>
      </p:sp>
    </p:spTree>
    <p:extLst>
      <p:ext uri="{BB962C8B-B14F-4D97-AF65-F5344CB8AC3E}">
        <p14:creationId xmlns:p14="http://schemas.microsoft.com/office/powerpoint/2010/main" val="3176134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3284844" y="337740"/>
            <a:ext cx="5013767" cy="570303"/>
          </a:xfrm>
        </p:spPr>
        <p:txBody>
          <a:bodyPr>
            <a:normAutofit fontScale="92500"/>
          </a:bodyPr>
          <a:lstStyle/>
          <a:p>
            <a:pPr algn="ctr"/>
            <a:r>
              <a:rPr lang="en-US" sz="2800" b="1" dirty="0"/>
              <a:t>Models with R-squared values</a:t>
            </a:r>
          </a:p>
        </p:txBody>
      </p:sp>
      <p:graphicFrame>
        <p:nvGraphicFramePr>
          <p:cNvPr id="7" name="Table 6"/>
          <p:cNvGraphicFramePr>
            <a:graphicFrameLocks noGrp="1"/>
          </p:cNvGraphicFramePr>
          <p:nvPr/>
        </p:nvGraphicFramePr>
        <p:xfrm>
          <a:off x="2032000" y="1285338"/>
          <a:ext cx="8128000" cy="408029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510037">
                <a:tc>
                  <a:txBody>
                    <a:bodyPr/>
                    <a:lstStyle/>
                    <a:p>
                      <a:pPr algn="ctr"/>
                      <a:r>
                        <a:rPr lang="en-US" dirty="0"/>
                        <a:t>Model</a:t>
                      </a:r>
                    </a:p>
                  </a:txBody>
                  <a:tcPr/>
                </a:tc>
                <a:tc>
                  <a:txBody>
                    <a:bodyPr/>
                    <a:lstStyle/>
                    <a:p>
                      <a:pPr algn="ctr"/>
                      <a:r>
                        <a:rPr lang="en-US" dirty="0"/>
                        <a:t>R2</a:t>
                      </a:r>
                      <a:r>
                        <a:rPr lang="en-US" baseline="0" dirty="0"/>
                        <a:t> value on Test data</a:t>
                      </a:r>
                      <a:endParaRPr lang="en-US" dirty="0"/>
                    </a:p>
                  </a:txBody>
                  <a:tcPr/>
                </a:tc>
                <a:extLst>
                  <a:ext uri="{0D108BD9-81ED-4DB2-BD59-A6C34878D82A}">
                    <a16:rowId xmlns:a16="http://schemas.microsoft.com/office/drawing/2014/main" val="10000"/>
                  </a:ext>
                </a:extLst>
              </a:tr>
              <a:tr h="510037">
                <a:tc>
                  <a:txBody>
                    <a:bodyPr/>
                    <a:lstStyle/>
                    <a:p>
                      <a:r>
                        <a:rPr lang="en-US" dirty="0"/>
                        <a:t>Ordinary Least squares</a:t>
                      </a:r>
                    </a:p>
                  </a:txBody>
                  <a:tcPr/>
                </a:tc>
                <a:tc>
                  <a:txBody>
                    <a:bodyPr/>
                    <a:lstStyle/>
                    <a:p>
                      <a:r>
                        <a:rPr lang="en-US" dirty="0"/>
                        <a:t>0.915</a:t>
                      </a:r>
                    </a:p>
                  </a:txBody>
                  <a:tcPr/>
                </a:tc>
                <a:extLst>
                  <a:ext uri="{0D108BD9-81ED-4DB2-BD59-A6C34878D82A}">
                    <a16:rowId xmlns:a16="http://schemas.microsoft.com/office/drawing/2014/main" val="10001"/>
                  </a:ext>
                </a:extLst>
              </a:tr>
              <a:tr h="510037">
                <a:tc>
                  <a:txBody>
                    <a:bodyPr/>
                    <a:lstStyle/>
                    <a:p>
                      <a:r>
                        <a:rPr lang="en-US" dirty="0"/>
                        <a:t>Lasso and Ridge Regression</a:t>
                      </a:r>
                    </a:p>
                  </a:txBody>
                  <a:tcPr/>
                </a:tc>
                <a:tc>
                  <a:txBody>
                    <a:bodyPr/>
                    <a:lstStyle/>
                    <a:p>
                      <a:r>
                        <a:rPr lang="en-US" dirty="0"/>
                        <a:t>0.912</a:t>
                      </a:r>
                    </a:p>
                  </a:txBody>
                  <a:tcPr/>
                </a:tc>
                <a:extLst>
                  <a:ext uri="{0D108BD9-81ED-4DB2-BD59-A6C34878D82A}">
                    <a16:rowId xmlns:a16="http://schemas.microsoft.com/office/drawing/2014/main" val="10002"/>
                  </a:ext>
                </a:extLst>
              </a:tr>
              <a:tr h="510037">
                <a:tc>
                  <a:txBody>
                    <a:bodyPr/>
                    <a:lstStyle/>
                    <a:p>
                      <a:r>
                        <a:rPr lang="en-US" dirty="0"/>
                        <a:t>Decision Tree</a:t>
                      </a:r>
                    </a:p>
                  </a:txBody>
                  <a:tcPr/>
                </a:tc>
                <a:tc>
                  <a:txBody>
                    <a:bodyPr/>
                    <a:lstStyle/>
                    <a:p>
                      <a:r>
                        <a:rPr lang="en-US" dirty="0"/>
                        <a:t>0.886</a:t>
                      </a:r>
                    </a:p>
                  </a:txBody>
                  <a:tcPr/>
                </a:tc>
                <a:extLst>
                  <a:ext uri="{0D108BD9-81ED-4DB2-BD59-A6C34878D82A}">
                    <a16:rowId xmlns:a16="http://schemas.microsoft.com/office/drawing/2014/main" val="10003"/>
                  </a:ext>
                </a:extLst>
              </a:tr>
              <a:tr h="510037">
                <a:tc>
                  <a:txBody>
                    <a:bodyPr/>
                    <a:lstStyle/>
                    <a:p>
                      <a:r>
                        <a:rPr lang="en-US" dirty="0"/>
                        <a:t>Bagging</a:t>
                      </a:r>
                      <a:r>
                        <a:rPr lang="en-US" baseline="0" dirty="0"/>
                        <a:t> Tree</a:t>
                      </a:r>
                      <a:endParaRPr lang="en-US" dirty="0"/>
                    </a:p>
                  </a:txBody>
                  <a:tcPr/>
                </a:tc>
                <a:tc>
                  <a:txBody>
                    <a:bodyPr/>
                    <a:lstStyle/>
                    <a:p>
                      <a:r>
                        <a:rPr lang="en-US" dirty="0"/>
                        <a:t>0.905</a:t>
                      </a:r>
                    </a:p>
                  </a:txBody>
                  <a:tcPr/>
                </a:tc>
                <a:extLst>
                  <a:ext uri="{0D108BD9-81ED-4DB2-BD59-A6C34878D82A}">
                    <a16:rowId xmlns:a16="http://schemas.microsoft.com/office/drawing/2014/main" val="10004"/>
                  </a:ext>
                </a:extLst>
              </a:tr>
              <a:tr h="510037">
                <a:tc>
                  <a:txBody>
                    <a:bodyPr/>
                    <a:lstStyle/>
                    <a:p>
                      <a:r>
                        <a:rPr lang="en-US" dirty="0"/>
                        <a:t>Random Forest</a:t>
                      </a:r>
                    </a:p>
                  </a:txBody>
                  <a:tcPr/>
                </a:tc>
                <a:tc>
                  <a:txBody>
                    <a:bodyPr/>
                    <a:lstStyle/>
                    <a:p>
                      <a:r>
                        <a:rPr lang="en-US" dirty="0"/>
                        <a:t>0.905</a:t>
                      </a:r>
                    </a:p>
                  </a:txBody>
                  <a:tcPr/>
                </a:tc>
                <a:extLst>
                  <a:ext uri="{0D108BD9-81ED-4DB2-BD59-A6C34878D82A}">
                    <a16:rowId xmlns:a16="http://schemas.microsoft.com/office/drawing/2014/main" val="10005"/>
                  </a:ext>
                </a:extLst>
              </a:tr>
              <a:tr h="510037">
                <a:tc>
                  <a:txBody>
                    <a:bodyPr/>
                    <a:lstStyle/>
                    <a:p>
                      <a:r>
                        <a:rPr lang="en-US" dirty="0"/>
                        <a:t>Gradient Boosting</a:t>
                      </a:r>
                    </a:p>
                  </a:txBody>
                  <a:tcPr/>
                </a:tc>
                <a:tc>
                  <a:txBody>
                    <a:bodyPr/>
                    <a:lstStyle/>
                    <a:p>
                      <a:r>
                        <a:rPr lang="en-US" dirty="0"/>
                        <a:t>0.915</a:t>
                      </a:r>
                    </a:p>
                  </a:txBody>
                  <a:tcPr/>
                </a:tc>
                <a:extLst>
                  <a:ext uri="{0D108BD9-81ED-4DB2-BD59-A6C34878D82A}">
                    <a16:rowId xmlns:a16="http://schemas.microsoft.com/office/drawing/2014/main" val="10006"/>
                  </a:ext>
                </a:extLst>
              </a:tr>
              <a:tr h="510037">
                <a:tc>
                  <a:txBody>
                    <a:bodyPr/>
                    <a:lstStyle/>
                    <a:p>
                      <a:r>
                        <a:rPr lang="en-US" dirty="0" err="1"/>
                        <a:t>xgBoost</a:t>
                      </a:r>
                      <a:endParaRPr lang="en-US" dirty="0"/>
                    </a:p>
                  </a:txBody>
                  <a:tcPr/>
                </a:tc>
                <a:tc>
                  <a:txBody>
                    <a:bodyPr/>
                    <a:lstStyle/>
                    <a:p>
                      <a:r>
                        <a:rPr lang="en-US" dirty="0"/>
                        <a:t>0.925</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827624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3284844" y="337740"/>
            <a:ext cx="5013767" cy="570303"/>
          </a:xfrm>
        </p:spPr>
        <p:txBody>
          <a:bodyPr>
            <a:normAutofit/>
          </a:bodyPr>
          <a:lstStyle/>
          <a:p>
            <a:pPr algn="ctr"/>
            <a:r>
              <a:rPr lang="en-US" sz="2800" b="1" dirty="0"/>
              <a:t>Conclusion</a:t>
            </a:r>
          </a:p>
        </p:txBody>
      </p:sp>
      <p:sp>
        <p:nvSpPr>
          <p:cNvPr id="2" name="Rectangle 1"/>
          <p:cNvSpPr/>
          <p:nvPr/>
        </p:nvSpPr>
        <p:spPr>
          <a:xfrm>
            <a:off x="690113" y="992039"/>
            <a:ext cx="10282687" cy="4524315"/>
          </a:xfrm>
          <a:prstGeom prst="rect">
            <a:avLst/>
          </a:prstGeom>
        </p:spPr>
        <p:txBody>
          <a:bodyPr wrap="square">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K-means does an effective job at identifying the groups runners are assigned to because it is a top-down approach.</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“Cool” feature engineering does not mean you will have improvements in your model.  For example, our work on distance traveled from hometown failed to produce an effective model.</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We can successfully build a model using KNN (with K=12) and linear regression to predict a runner’s finishing time based on their age, gender, and rank in the fourth quarter of the race.</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Over 83% of variability in the the final rank is explained by fourth quarter rank, gender, and age and  age, gender, and fourth quarter rank can predict your performance (top 25%, 50%, 75% or bottom 25%) with 72.5% accuracy rate.</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2 Principal components cover 99% of the variance in the data. In principal component regression, 2 components explain 98% of the variability in the Official Time. </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Out of all the models, </a:t>
            </a:r>
            <a:r>
              <a:rPr lang="en-US" dirty="0" err="1">
                <a:latin typeface="Arial" panose="020B0604020202020204" pitchFamily="34" charset="0"/>
                <a:cs typeface="Arial" panose="020B0604020202020204" pitchFamily="34" charset="0"/>
              </a:rPr>
              <a:t>xgboost</a:t>
            </a:r>
            <a:r>
              <a:rPr lang="en-US" dirty="0">
                <a:latin typeface="Arial" panose="020B0604020202020204" pitchFamily="34" charset="0"/>
                <a:cs typeface="Arial" panose="020B0604020202020204" pitchFamily="34" charset="0"/>
              </a:rPr>
              <a:t> is having the better r-square value of 0.925.</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Pace between 15k and 20k and Pace between 20k and 21.1K are by far the top two important variables in all the models. So if a runner has better pace between 15k and 20k and 20k to 21.1k has the better chance of winning the race.</a:t>
            </a: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6004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54238" y="313440"/>
            <a:ext cx="8750461" cy="587708"/>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Boston Marathon Models</a:t>
            </a:r>
          </a:p>
        </p:txBody>
      </p:sp>
      <p:sp>
        <p:nvSpPr>
          <p:cNvPr id="4" name="TextBox 3">
            <a:extLst>
              <a:ext uri="{FF2B5EF4-FFF2-40B4-BE49-F238E27FC236}">
                <a16:creationId xmlns:a16="http://schemas.microsoft.com/office/drawing/2014/main" id="{27B954CF-A5EA-3245-86BA-970B40A30512}"/>
              </a:ext>
            </a:extLst>
          </p:cNvPr>
          <p:cNvSpPr txBox="1"/>
          <p:nvPr/>
        </p:nvSpPr>
        <p:spPr>
          <a:xfrm>
            <a:off x="229972" y="901148"/>
            <a:ext cx="11732055" cy="3816429"/>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Our group was interested in answering several different questions through modeling:</a:t>
            </a:r>
          </a:p>
          <a:p>
            <a:pPr marL="342900" indent="-342900">
              <a:buFont typeface="Wingdings" pitchFamily="2" charset="2"/>
              <a:buChar char="Ø"/>
            </a:pPr>
            <a:r>
              <a:rPr lang="en-US" sz="2200" dirty="0">
                <a:latin typeface="Arial" panose="020B0604020202020204" pitchFamily="34" charset="0"/>
                <a:cs typeface="Arial" panose="020B0604020202020204" pitchFamily="34" charset="0"/>
              </a:rPr>
              <a:t>How do the distribution of bib numbers correlate to finishing time?  Can we find the groups to which different runners are assigned?</a:t>
            </a:r>
          </a:p>
          <a:p>
            <a:pPr marL="342900" indent="-342900">
              <a:buFont typeface="Wingdings" pitchFamily="2" charset="2"/>
              <a:buChar char="Ø"/>
            </a:pPr>
            <a:r>
              <a:rPr lang="en-US" sz="2200" dirty="0">
                <a:latin typeface="Arial" panose="020B0604020202020204" pitchFamily="34" charset="0"/>
                <a:cs typeface="Arial" panose="020B0604020202020204" pitchFamily="34" charset="0"/>
              </a:rPr>
              <a:t>Based on all of our work with hometowns from EDA, can we model how far a runner travels to determine finishing time?</a:t>
            </a:r>
          </a:p>
          <a:p>
            <a:pPr marL="342900" indent="-342900">
              <a:buFont typeface="Wingdings" pitchFamily="2" charset="2"/>
              <a:buChar char="Ø"/>
            </a:pPr>
            <a:r>
              <a:rPr lang="en-US" sz="2200" dirty="0">
                <a:latin typeface="Arial" panose="020B0604020202020204" pitchFamily="34" charset="0"/>
                <a:cs typeface="Arial" panose="020B0604020202020204" pitchFamily="34" charset="0"/>
              </a:rPr>
              <a:t>Can we model finishing time from just looking at how a runner does on the fourth quarter of the rank?</a:t>
            </a:r>
          </a:p>
          <a:p>
            <a:pPr marL="342900" indent="-342900">
              <a:buFont typeface="Wingdings" pitchFamily="2" charset="2"/>
              <a:buChar char="Ø"/>
            </a:pPr>
            <a:r>
              <a:rPr lang="en-US" sz="2200" dirty="0">
                <a:latin typeface="Arial" panose="020B0604020202020204" pitchFamily="34" charset="0"/>
                <a:cs typeface="Arial" panose="020B0604020202020204" pitchFamily="34" charset="0"/>
              </a:rPr>
              <a:t>Are there ways to overcome the problems of collinearity for some of our data through PCA and PCR?</a:t>
            </a:r>
          </a:p>
          <a:p>
            <a:pPr marL="342900" indent="-342900">
              <a:buFont typeface="Wingdings" pitchFamily="2" charset="2"/>
              <a:buChar char="Ø"/>
            </a:pPr>
            <a:r>
              <a:rPr lang="en-US" sz="2200" dirty="0">
                <a:latin typeface="Arial" panose="020B0604020202020204" pitchFamily="34" charset="0"/>
                <a:cs typeface="Arial" panose="020B0604020202020204" pitchFamily="34" charset="0"/>
              </a:rPr>
              <a:t>What model preforms best when using a runner’s pace to predict his finishing time?</a:t>
            </a:r>
          </a:p>
          <a:p>
            <a:pPr marL="342900" indent="-342900">
              <a:buFont typeface="Wingdings" pitchFamily="2" charset="2"/>
              <a:buChar char="Ø"/>
            </a:pP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8497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25800" y="166581"/>
            <a:ext cx="6078230" cy="587708"/>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Modeling Clusters of Bib Numbers</a:t>
            </a:r>
          </a:p>
        </p:txBody>
      </p:sp>
      <p:sp>
        <p:nvSpPr>
          <p:cNvPr id="5" name="TextBox 4">
            <a:extLst>
              <a:ext uri="{FF2B5EF4-FFF2-40B4-BE49-F238E27FC236}">
                <a16:creationId xmlns:a16="http://schemas.microsoft.com/office/drawing/2014/main" id="{75F2F995-77CE-104A-A29C-CF15CEFF72DB}"/>
              </a:ext>
            </a:extLst>
          </p:cNvPr>
          <p:cNvSpPr txBox="1"/>
          <p:nvPr/>
        </p:nvSpPr>
        <p:spPr>
          <a:xfrm>
            <a:off x="142232" y="656805"/>
            <a:ext cx="5626818" cy="3323987"/>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Bibs are given out in a specific order, with four “waves” in 2019.</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Faster runners were in earlier waves.</a:t>
            </a:r>
          </a:p>
          <a:p>
            <a:pPr marL="800100" lvl="1" indent="-342900">
              <a:buFont typeface="Wingdings" pitchFamily="2" charset="2"/>
              <a:buChar char="Ø"/>
            </a:pPr>
            <a:r>
              <a:rPr lang="en-US" dirty="0"/>
              <a:t>Red bibs (numbers 101 to 7,700) are assigned to Wave 1 (starting at 10:00 a.m.). </a:t>
            </a:r>
          </a:p>
          <a:p>
            <a:pPr marL="800100" lvl="1" indent="-342900">
              <a:buFont typeface="Wingdings" pitchFamily="2" charset="2"/>
              <a:buChar char="Ø"/>
            </a:pPr>
            <a:r>
              <a:rPr lang="en-US" dirty="0"/>
              <a:t>White bibs (numbers 8,000 to 15,600) are assigned to Wave 2 (starting at 10:25 a.m.). </a:t>
            </a:r>
          </a:p>
          <a:p>
            <a:pPr marL="800100" lvl="1" indent="-342900">
              <a:buFont typeface="Wingdings" pitchFamily="2" charset="2"/>
              <a:buChar char="Ø"/>
            </a:pPr>
            <a:r>
              <a:rPr lang="en-US" dirty="0"/>
              <a:t>Blue bibs (numbers 16,000 to 23,600) are assigned to Wave 3 (starting at 10:50 a.m.) </a:t>
            </a:r>
          </a:p>
          <a:p>
            <a:pPr marL="800100" lvl="1" indent="-342900">
              <a:buFont typeface="Wingdings" pitchFamily="2" charset="2"/>
              <a:buChar char="Ø"/>
            </a:pPr>
            <a:r>
              <a:rPr lang="en-US" dirty="0"/>
              <a:t>Yellow bibs (numbers 24,000 to 32,500) are assigned to Wave 4 (starting at 11:15 a.m.). </a:t>
            </a:r>
            <a:endParaRPr lang="en-US" sz="2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FA966CC-45EF-8D4C-9ADD-71B9345E3737}"/>
              </a:ext>
            </a:extLst>
          </p:cNvPr>
          <p:cNvPicPr>
            <a:picLocks noChangeAspect="1"/>
          </p:cNvPicPr>
          <p:nvPr/>
        </p:nvPicPr>
        <p:blipFill>
          <a:blip r:embed="rId3"/>
          <a:stretch>
            <a:fillRect/>
          </a:stretch>
        </p:blipFill>
        <p:spPr>
          <a:xfrm>
            <a:off x="5868924" y="968127"/>
            <a:ext cx="6026836" cy="4297926"/>
          </a:xfrm>
          <a:prstGeom prst="rect">
            <a:avLst/>
          </a:prstGeom>
          <a:ln>
            <a:solidFill>
              <a:schemeClr val="tx1"/>
            </a:solidFill>
          </a:ln>
        </p:spPr>
      </p:pic>
      <p:pic>
        <p:nvPicPr>
          <p:cNvPr id="2" name="Picture 1">
            <a:extLst>
              <a:ext uri="{FF2B5EF4-FFF2-40B4-BE49-F238E27FC236}">
                <a16:creationId xmlns:a16="http://schemas.microsoft.com/office/drawing/2014/main" id="{A3506B4E-F60E-ED42-9E64-F2A16174665A}"/>
              </a:ext>
            </a:extLst>
          </p:cNvPr>
          <p:cNvPicPr>
            <a:picLocks noChangeAspect="1"/>
          </p:cNvPicPr>
          <p:nvPr/>
        </p:nvPicPr>
        <p:blipFill>
          <a:blip r:embed="rId4"/>
          <a:stretch>
            <a:fillRect/>
          </a:stretch>
        </p:blipFill>
        <p:spPr>
          <a:xfrm>
            <a:off x="652078" y="3980792"/>
            <a:ext cx="4707000" cy="2897556"/>
          </a:xfrm>
          <a:prstGeom prst="rect">
            <a:avLst/>
          </a:prstGeom>
          <a:ln>
            <a:solidFill>
              <a:schemeClr val="tx1"/>
            </a:solidFill>
          </a:ln>
        </p:spPr>
      </p:pic>
    </p:spTree>
    <p:extLst>
      <p:ext uri="{BB962C8B-B14F-4D97-AF65-F5344CB8AC3E}">
        <p14:creationId xmlns:p14="http://schemas.microsoft.com/office/powerpoint/2010/main" val="2903850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54238" y="313440"/>
            <a:ext cx="8750461" cy="587708"/>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Modeling Clusters of Bib Numbers: K-Means</a:t>
            </a:r>
          </a:p>
        </p:txBody>
      </p:sp>
      <p:sp>
        <p:nvSpPr>
          <p:cNvPr id="5" name="TextBox 4">
            <a:extLst>
              <a:ext uri="{FF2B5EF4-FFF2-40B4-BE49-F238E27FC236}">
                <a16:creationId xmlns:a16="http://schemas.microsoft.com/office/drawing/2014/main" id="{75F2F995-77CE-104A-A29C-CF15CEFF72DB}"/>
              </a:ext>
            </a:extLst>
          </p:cNvPr>
          <p:cNvSpPr txBox="1"/>
          <p:nvPr/>
        </p:nvSpPr>
        <p:spPr>
          <a:xfrm>
            <a:off x="229972" y="901148"/>
            <a:ext cx="5279577" cy="2462213"/>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“Top-Down” Approach</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Since there are four known clusters, we will provide ‘4’ as a parameter for the K-means algorithm. </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Should run K-means multiple times since it starts with random seed.</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Accurately identified clusters</a:t>
            </a:r>
          </a:p>
        </p:txBody>
      </p:sp>
      <p:pic>
        <p:nvPicPr>
          <p:cNvPr id="2" name="Picture 1">
            <a:extLst>
              <a:ext uri="{FF2B5EF4-FFF2-40B4-BE49-F238E27FC236}">
                <a16:creationId xmlns:a16="http://schemas.microsoft.com/office/drawing/2014/main" id="{B4B71A6F-5004-784C-841D-0EE99B5BB3CE}"/>
              </a:ext>
            </a:extLst>
          </p:cNvPr>
          <p:cNvPicPr>
            <a:picLocks noChangeAspect="1"/>
          </p:cNvPicPr>
          <p:nvPr/>
        </p:nvPicPr>
        <p:blipFill>
          <a:blip r:embed="rId3"/>
          <a:stretch>
            <a:fillRect/>
          </a:stretch>
        </p:blipFill>
        <p:spPr>
          <a:xfrm>
            <a:off x="5412933" y="979104"/>
            <a:ext cx="6273800" cy="4483100"/>
          </a:xfrm>
          <a:prstGeom prst="rect">
            <a:avLst/>
          </a:prstGeom>
          <a:ln>
            <a:solidFill>
              <a:schemeClr val="tx1"/>
            </a:solidFill>
          </a:ln>
        </p:spPr>
      </p:pic>
      <p:pic>
        <p:nvPicPr>
          <p:cNvPr id="6" name="Picture 5">
            <a:extLst>
              <a:ext uri="{FF2B5EF4-FFF2-40B4-BE49-F238E27FC236}">
                <a16:creationId xmlns:a16="http://schemas.microsoft.com/office/drawing/2014/main" id="{1124899F-1771-A54F-B6E6-9820BE7B9BDD}"/>
              </a:ext>
            </a:extLst>
          </p:cNvPr>
          <p:cNvPicPr>
            <a:picLocks noChangeAspect="1"/>
          </p:cNvPicPr>
          <p:nvPr/>
        </p:nvPicPr>
        <p:blipFill>
          <a:blip r:embed="rId4"/>
          <a:stretch>
            <a:fillRect/>
          </a:stretch>
        </p:blipFill>
        <p:spPr>
          <a:xfrm>
            <a:off x="374285" y="3647004"/>
            <a:ext cx="4707000" cy="2897556"/>
          </a:xfrm>
          <a:prstGeom prst="rect">
            <a:avLst/>
          </a:prstGeom>
          <a:ln>
            <a:solidFill>
              <a:schemeClr val="tx1"/>
            </a:solidFill>
          </a:ln>
        </p:spPr>
      </p:pic>
    </p:spTree>
    <p:extLst>
      <p:ext uri="{BB962C8B-B14F-4D97-AF65-F5344CB8AC3E}">
        <p14:creationId xmlns:p14="http://schemas.microsoft.com/office/powerpoint/2010/main" val="3984733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54238" y="313440"/>
            <a:ext cx="8750461" cy="587708"/>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Modeling Clusters of Bib Numbers</a:t>
            </a:r>
            <a:r>
              <a:rPr lang="en-US" sz="2800" b="1">
                <a:solidFill>
                  <a:schemeClr val="tx1">
                    <a:lumMod val="65000"/>
                    <a:lumOff val="35000"/>
                  </a:schemeClr>
                </a:solidFill>
                <a:latin typeface="Arial" panose="020B0604020202020204" pitchFamily="34" charset="0"/>
                <a:cs typeface="Arial" panose="020B0604020202020204" pitchFamily="34" charset="0"/>
              </a:rPr>
              <a:t>: Hierarchical</a:t>
            </a:r>
            <a:endParaRPr lang="en-US" sz="28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5F2F995-77CE-104A-A29C-CF15CEFF72DB}"/>
              </a:ext>
            </a:extLst>
          </p:cNvPr>
          <p:cNvSpPr txBox="1"/>
          <p:nvPr/>
        </p:nvSpPr>
        <p:spPr>
          <a:xfrm>
            <a:off x="229972" y="1311178"/>
            <a:ext cx="6008782" cy="1785104"/>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“Bottom-Up” Approach</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Three different methods.  “Complete” worked best for this data.</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After tree is built, user can set the “cut” line.</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Hierarchical not as accurate as K-means.</a:t>
            </a:r>
          </a:p>
        </p:txBody>
      </p:sp>
      <p:pic>
        <p:nvPicPr>
          <p:cNvPr id="4" name="Picture 3">
            <a:extLst>
              <a:ext uri="{FF2B5EF4-FFF2-40B4-BE49-F238E27FC236}">
                <a16:creationId xmlns:a16="http://schemas.microsoft.com/office/drawing/2014/main" id="{249A8C94-8BCD-7C4B-B542-2C0E996DC283}"/>
              </a:ext>
            </a:extLst>
          </p:cNvPr>
          <p:cNvPicPr>
            <a:picLocks noChangeAspect="1"/>
          </p:cNvPicPr>
          <p:nvPr/>
        </p:nvPicPr>
        <p:blipFill>
          <a:blip r:embed="rId3"/>
          <a:stretch>
            <a:fillRect/>
          </a:stretch>
        </p:blipFill>
        <p:spPr>
          <a:xfrm>
            <a:off x="6832520" y="836614"/>
            <a:ext cx="4406900" cy="3149600"/>
          </a:xfrm>
          <a:prstGeom prst="rect">
            <a:avLst/>
          </a:prstGeom>
        </p:spPr>
      </p:pic>
      <p:pic>
        <p:nvPicPr>
          <p:cNvPr id="11" name="Picture 10">
            <a:extLst>
              <a:ext uri="{FF2B5EF4-FFF2-40B4-BE49-F238E27FC236}">
                <a16:creationId xmlns:a16="http://schemas.microsoft.com/office/drawing/2014/main" id="{8368BF4A-6AC5-1145-9B5A-4BE18986A1B3}"/>
              </a:ext>
            </a:extLst>
          </p:cNvPr>
          <p:cNvPicPr>
            <a:picLocks noChangeAspect="1"/>
          </p:cNvPicPr>
          <p:nvPr/>
        </p:nvPicPr>
        <p:blipFill>
          <a:blip r:embed="rId4"/>
          <a:stretch>
            <a:fillRect/>
          </a:stretch>
        </p:blipFill>
        <p:spPr>
          <a:xfrm>
            <a:off x="129681" y="4044089"/>
            <a:ext cx="3822700" cy="2743200"/>
          </a:xfrm>
          <a:prstGeom prst="rect">
            <a:avLst/>
          </a:prstGeom>
        </p:spPr>
      </p:pic>
      <p:pic>
        <p:nvPicPr>
          <p:cNvPr id="13" name="Picture 12">
            <a:extLst>
              <a:ext uri="{FF2B5EF4-FFF2-40B4-BE49-F238E27FC236}">
                <a16:creationId xmlns:a16="http://schemas.microsoft.com/office/drawing/2014/main" id="{3C51624E-570D-B74E-ACB0-ABF8E0A1E6AF}"/>
              </a:ext>
            </a:extLst>
          </p:cNvPr>
          <p:cNvPicPr>
            <a:picLocks noChangeAspect="1"/>
          </p:cNvPicPr>
          <p:nvPr/>
        </p:nvPicPr>
        <p:blipFill>
          <a:blip r:embed="rId5"/>
          <a:stretch>
            <a:fillRect/>
          </a:stretch>
        </p:blipFill>
        <p:spPr>
          <a:xfrm>
            <a:off x="4178300" y="4055664"/>
            <a:ext cx="3835400" cy="2743200"/>
          </a:xfrm>
          <a:prstGeom prst="rect">
            <a:avLst/>
          </a:prstGeom>
        </p:spPr>
      </p:pic>
      <p:pic>
        <p:nvPicPr>
          <p:cNvPr id="15" name="Picture 14">
            <a:extLst>
              <a:ext uri="{FF2B5EF4-FFF2-40B4-BE49-F238E27FC236}">
                <a16:creationId xmlns:a16="http://schemas.microsoft.com/office/drawing/2014/main" id="{6125BC8B-55DD-7848-BB68-060F2895BD48}"/>
              </a:ext>
            </a:extLst>
          </p:cNvPr>
          <p:cNvPicPr>
            <a:picLocks noChangeAspect="1"/>
          </p:cNvPicPr>
          <p:nvPr/>
        </p:nvPicPr>
        <p:blipFill>
          <a:blip r:embed="rId6"/>
          <a:stretch>
            <a:fillRect/>
          </a:stretch>
        </p:blipFill>
        <p:spPr>
          <a:xfrm>
            <a:off x="8193349" y="4044089"/>
            <a:ext cx="3822700" cy="2743200"/>
          </a:xfrm>
          <a:prstGeom prst="rect">
            <a:avLst/>
          </a:prstGeom>
        </p:spPr>
      </p:pic>
    </p:spTree>
    <p:extLst>
      <p:ext uri="{BB962C8B-B14F-4D97-AF65-F5344CB8AC3E}">
        <p14:creationId xmlns:p14="http://schemas.microsoft.com/office/powerpoint/2010/main" val="4044146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54238" y="313440"/>
            <a:ext cx="8750461" cy="587708"/>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Modeling Distance Traveled From Hometown</a:t>
            </a:r>
          </a:p>
        </p:txBody>
      </p:sp>
      <p:sp>
        <p:nvSpPr>
          <p:cNvPr id="5" name="TextBox 4">
            <a:extLst>
              <a:ext uri="{FF2B5EF4-FFF2-40B4-BE49-F238E27FC236}">
                <a16:creationId xmlns:a16="http://schemas.microsoft.com/office/drawing/2014/main" id="{75F2F995-77CE-104A-A29C-CF15CEFF72DB}"/>
              </a:ext>
            </a:extLst>
          </p:cNvPr>
          <p:cNvSpPr txBox="1"/>
          <p:nvPr/>
        </p:nvSpPr>
        <p:spPr>
          <a:xfrm>
            <a:off x="0" y="901148"/>
            <a:ext cx="6096000" cy="455509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Take each hometown provided by runners, pass it to Google Maps’ API, get the latitude/longitude, calculate distance traveled to start line, and join the distances with original data.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Model outputs are:</a:t>
            </a:r>
          </a:p>
          <a:p>
            <a:pPr marL="800100" lvl="1" indent="-342900">
              <a:buFont typeface="Wingdings" pitchFamily="2" charset="2"/>
              <a:buChar char="Ø"/>
            </a:pPr>
            <a:r>
              <a:rPr lang="en-US" dirty="0">
                <a:latin typeface="Arial" panose="020B0604020202020204" pitchFamily="34" charset="0"/>
                <a:cs typeface="Arial" panose="020B0604020202020204" pitchFamily="34" charset="0"/>
              </a:rPr>
              <a:t>The R-squared value is 0.00713. </a:t>
            </a:r>
          </a:p>
          <a:p>
            <a:pPr marL="800100" lvl="1" indent="-342900">
              <a:buFont typeface="Wingdings" pitchFamily="2" charset="2"/>
              <a:buChar char="Ø"/>
            </a:pPr>
            <a:r>
              <a:rPr lang="en-US" dirty="0">
                <a:latin typeface="Arial" panose="020B0604020202020204" pitchFamily="34" charset="0"/>
                <a:cs typeface="Arial" panose="020B0604020202020204" pitchFamily="34" charset="0"/>
              </a:rPr>
              <a:t>The p-value is ~0. </a:t>
            </a:r>
          </a:p>
          <a:p>
            <a:pPr marL="800100" lvl="1" indent="-342900">
              <a:buFont typeface="Wingdings" pitchFamily="2" charset="2"/>
              <a:buChar char="Ø"/>
            </a:pPr>
            <a:r>
              <a:rPr lang="en-US" dirty="0">
                <a:latin typeface="Arial" panose="020B0604020202020204" pitchFamily="34" charset="0"/>
                <a:cs typeface="Arial" panose="020B0604020202020204" pitchFamily="34" charset="0"/>
              </a:rPr>
              <a:t>The coefficient for the distance variable is -0.00203. </a:t>
            </a:r>
          </a:p>
          <a:p>
            <a:pPr marL="800100" lvl="1" indent="-342900">
              <a:buFont typeface="Wingdings" pitchFamily="2" charset="2"/>
              <a:buChar char="Ø"/>
            </a:pPr>
            <a:r>
              <a:rPr lang="en-US" dirty="0">
                <a:latin typeface="Arial" panose="020B0604020202020204" pitchFamily="34" charset="0"/>
                <a:cs typeface="Arial" panose="020B0604020202020204" pitchFamily="34" charset="0"/>
              </a:rPr>
              <a:t>The VIF is 1.</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These outputs confirm what we see in the plot. For every mile further away a runner’s hometown is, a runner will run ~0.002 minutes faster. </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However, we can see that this model is a very poor fit for the data with very high error residuals.</a:t>
            </a:r>
          </a:p>
        </p:txBody>
      </p:sp>
      <p:pic>
        <p:nvPicPr>
          <p:cNvPr id="8" name="Picture 7">
            <a:extLst>
              <a:ext uri="{FF2B5EF4-FFF2-40B4-BE49-F238E27FC236}">
                <a16:creationId xmlns:a16="http://schemas.microsoft.com/office/drawing/2014/main" id="{940FB2E7-AFB5-2A42-9027-D619DDD12184}"/>
              </a:ext>
            </a:extLst>
          </p:cNvPr>
          <p:cNvPicPr>
            <a:picLocks noChangeAspect="1"/>
          </p:cNvPicPr>
          <p:nvPr/>
        </p:nvPicPr>
        <p:blipFill>
          <a:blip r:embed="rId3"/>
          <a:stretch>
            <a:fillRect/>
          </a:stretch>
        </p:blipFill>
        <p:spPr>
          <a:xfrm>
            <a:off x="5956890" y="901148"/>
            <a:ext cx="6086161" cy="4347258"/>
          </a:xfrm>
          <a:prstGeom prst="rect">
            <a:avLst/>
          </a:prstGeom>
        </p:spPr>
      </p:pic>
      <p:sp>
        <p:nvSpPr>
          <p:cNvPr id="6" name="TextBox 5">
            <a:extLst>
              <a:ext uri="{FF2B5EF4-FFF2-40B4-BE49-F238E27FC236}">
                <a16:creationId xmlns:a16="http://schemas.microsoft.com/office/drawing/2014/main" id="{6C7BC1B6-B0CC-944D-A1E4-5669A32D4E10}"/>
              </a:ext>
            </a:extLst>
          </p:cNvPr>
          <p:cNvSpPr txBox="1"/>
          <p:nvPr/>
        </p:nvSpPr>
        <p:spPr>
          <a:xfrm>
            <a:off x="1460339" y="5690006"/>
            <a:ext cx="8227671"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When building new features, even a lot of “really cool” analysis may lead to a terrible model.  Try new things, but be suspicious!</a:t>
            </a:r>
          </a:p>
        </p:txBody>
      </p:sp>
    </p:spTree>
    <p:extLst>
      <p:ext uri="{BB962C8B-B14F-4D97-AF65-F5344CB8AC3E}">
        <p14:creationId xmlns:p14="http://schemas.microsoft.com/office/powerpoint/2010/main" val="1192388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p:cNvGraphicFramePr>
            <a:graphicFrameLocks noGrp="1"/>
          </p:cNvGraphicFramePr>
          <p:nvPr/>
        </p:nvGraphicFramePr>
        <p:xfrm>
          <a:off x="6096000" y="1420433"/>
          <a:ext cx="5575298" cy="2772921"/>
        </p:xfrm>
        <a:graphic>
          <a:graphicData uri="http://schemas.openxmlformats.org/drawingml/2006/table">
            <a:tbl>
              <a:tblPr firstRow="1" bandRow="1">
                <a:tableStyleId>{5C22544A-7EE6-4342-B048-85BDC9FD1C3A}</a:tableStyleId>
              </a:tblPr>
              <a:tblGrid>
                <a:gridCol w="1821543">
                  <a:extLst>
                    <a:ext uri="{9D8B030D-6E8A-4147-A177-3AD203B41FA5}">
                      <a16:colId xmlns:a16="http://schemas.microsoft.com/office/drawing/2014/main" val="20000"/>
                    </a:ext>
                  </a:extLst>
                </a:gridCol>
                <a:gridCol w="1360714">
                  <a:extLst>
                    <a:ext uri="{9D8B030D-6E8A-4147-A177-3AD203B41FA5}">
                      <a16:colId xmlns:a16="http://schemas.microsoft.com/office/drawing/2014/main" val="20001"/>
                    </a:ext>
                  </a:extLst>
                </a:gridCol>
                <a:gridCol w="1001486">
                  <a:extLst>
                    <a:ext uri="{9D8B030D-6E8A-4147-A177-3AD203B41FA5}">
                      <a16:colId xmlns:a16="http://schemas.microsoft.com/office/drawing/2014/main" val="20002"/>
                    </a:ext>
                  </a:extLst>
                </a:gridCol>
                <a:gridCol w="1391555">
                  <a:extLst>
                    <a:ext uri="{9D8B030D-6E8A-4147-A177-3AD203B41FA5}">
                      <a16:colId xmlns:a16="http://schemas.microsoft.com/office/drawing/2014/main" val="20003"/>
                    </a:ext>
                  </a:extLst>
                </a:gridCol>
              </a:tblGrid>
              <a:tr h="370840">
                <a:tc gridSpan="4">
                  <a:txBody>
                    <a:bodyPr/>
                    <a:lstStyle/>
                    <a:p>
                      <a:pPr>
                        <a:lnSpc>
                          <a:spcPct val="150000"/>
                        </a:lnSpc>
                      </a:pPr>
                      <a:r>
                        <a:rPr lang="en-US" dirty="0"/>
                        <a:t>4th Quarter Rank~ bib number + age + gender</a:t>
                      </a: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40">
                <a:tc>
                  <a:txBody>
                    <a:bodyPr/>
                    <a:lstStyle/>
                    <a:p>
                      <a:pPr>
                        <a:lnSpc>
                          <a:spcPct val="150000"/>
                        </a:lnSpc>
                      </a:pPr>
                      <a:r>
                        <a:rPr lang="en-US" altLang="zh-CN" dirty="0"/>
                        <a:t>Variable</a:t>
                      </a:r>
                      <a:endParaRPr lang="en-US" dirty="0"/>
                    </a:p>
                  </a:txBody>
                  <a:tcPr/>
                </a:tc>
                <a:tc>
                  <a:txBody>
                    <a:bodyPr/>
                    <a:lstStyle/>
                    <a:p>
                      <a:pPr>
                        <a:lnSpc>
                          <a:spcPct val="150000"/>
                        </a:lnSpc>
                      </a:pPr>
                      <a:r>
                        <a:rPr lang="en-US" dirty="0"/>
                        <a:t>C</a:t>
                      </a:r>
                      <a:r>
                        <a:rPr lang="en-US" altLang="zh-CN" dirty="0"/>
                        <a:t>oefficient</a:t>
                      </a:r>
                      <a:endParaRPr lang="en-US" dirty="0"/>
                    </a:p>
                  </a:txBody>
                  <a:tcPr/>
                </a:tc>
                <a:tc>
                  <a:txBody>
                    <a:bodyPr/>
                    <a:lstStyle/>
                    <a:p>
                      <a:pPr>
                        <a:lnSpc>
                          <a:spcPct val="150000"/>
                        </a:lnSpc>
                      </a:pPr>
                      <a:r>
                        <a:rPr lang="en-US" dirty="0"/>
                        <a:t>P</a:t>
                      </a:r>
                      <a:r>
                        <a:rPr lang="en-US" altLang="zh-CN" dirty="0"/>
                        <a:t>-Value</a:t>
                      </a:r>
                      <a:endParaRPr lang="en-US" dirty="0"/>
                    </a:p>
                  </a:txBody>
                  <a:tcPr/>
                </a:tc>
                <a:tc>
                  <a:txBody>
                    <a:bodyPr/>
                    <a:lstStyle/>
                    <a:p>
                      <a:pPr>
                        <a:lnSpc>
                          <a:spcPct val="150000"/>
                        </a:lnSpc>
                      </a:pPr>
                      <a:r>
                        <a:rPr lang="en-US" dirty="0"/>
                        <a:t>VIF</a:t>
                      </a:r>
                    </a:p>
                  </a:txBody>
                  <a:tcPr/>
                </a:tc>
                <a:extLst>
                  <a:ext uri="{0D108BD9-81ED-4DB2-BD59-A6C34878D82A}">
                    <a16:rowId xmlns:a16="http://schemas.microsoft.com/office/drawing/2014/main" val="10001"/>
                  </a:ext>
                </a:extLst>
              </a:tr>
              <a:tr h="370840">
                <a:tc>
                  <a:txBody>
                    <a:bodyPr/>
                    <a:lstStyle/>
                    <a:p>
                      <a:pPr>
                        <a:lnSpc>
                          <a:spcPct val="150000"/>
                        </a:lnSpc>
                      </a:pPr>
                      <a:r>
                        <a:rPr lang="en-US" dirty="0"/>
                        <a:t>(Intercept)</a:t>
                      </a:r>
                    </a:p>
                  </a:txBody>
                  <a:tcPr/>
                </a:tc>
                <a:tc>
                  <a:txBody>
                    <a:bodyPr/>
                    <a:lstStyle/>
                    <a:p>
                      <a:pPr>
                        <a:lnSpc>
                          <a:spcPct val="150000"/>
                        </a:lnSpc>
                      </a:pPr>
                      <a:r>
                        <a:rPr lang="en-US" dirty="0"/>
                        <a:t>1.66e+03</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dirty="0"/>
                        <a:t>&lt;2e-16</a:t>
                      </a:r>
                    </a:p>
                  </a:txBody>
                  <a:tcPr/>
                </a:tc>
                <a:tc>
                  <a:txBody>
                    <a:bodyPr/>
                    <a:lstStyle/>
                    <a:p>
                      <a:pPr>
                        <a:lnSpc>
                          <a:spcPct val="150000"/>
                        </a:lnSpc>
                      </a:pPr>
                      <a:endParaRPr lang="en-US" dirty="0"/>
                    </a:p>
                  </a:txBody>
                  <a:tcPr/>
                </a:tc>
                <a:extLst>
                  <a:ext uri="{0D108BD9-81ED-4DB2-BD59-A6C34878D82A}">
                    <a16:rowId xmlns:a16="http://schemas.microsoft.com/office/drawing/2014/main" val="10002"/>
                  </a:ext>
                </a:extLst>
              </a:tr>
              <a:tr h="370840">
                <a:tc>
                  <a:txBody>
                    <a:bodyPr/>
                    <a:lstStyle/>
                    <a:p>
                      <a:pPr>
                        <a:lnSpc>
                          <a:spcPct val="150000"/>
                        </a:lnSpc>
                      </a:pPr>
                      <a:r>
                        <a:rPr lang="en-US" altLang="zh-CN" dirty="0"/>
                        <a:t>Bib number</a:t>
                      </a:r>
                      <a:endParaRPr lang="en-US" dirty="0"/>
                    </a:p>
                  </a:txBody>
                  <a:tcPr/>
                </a:tc>
                <a:tc>
                  <a:txBody>
                    <a:bodyPr/>
                    <a:lstStyle/>
                    <a:p>
                      <a:pPr>
                        <a:lnSpc>
                          <a:spcPct val="150000"/>
                        </a:lnSpc>
                      </a:pPr>
                      <a:r>
                        <a:rPr lang="en-US" dirty="0"/>
                        <a:t>5.57e-01</a:t>
                      </a:r>
                    </a:p>
                  </a:txBody>
                  <a:tcPr/>
                </a:tc>
                <a:tc>
                  <a:txBody>
                    <a:bodyPr/>
                    <a:lstStyle/>
                    <a:p>
                      <a:pPr>
                        <a:lnSpc>
                          <a:spcPct val="150000"/>
                        </a:lnSpc>
                      </a:pPr>
                      <a:r>
                        <a:rPr lang="en-US" dirty="0"/>
                        <a:t>&lt;2e-16 </a:t>
                      </a:r>
                    </a:p>
                  </a:txBody>
                  <a:tcPr/>
                </a:tc>
                <a:tc>
                  <a:txBody>
                    <a:bodyPr/>
                    <a:lstStyle/>
                    <a:p>
                      <a:pPr>
                        <a:lnSpc>
                          <a:spcPct val="150000"/>
                        </a:lnSpc>
                      </a:pPr>
                      <a:r>
                        <a:rPr lang="en-US" dirty="0"/>
                        <a:t>1.30</a:t>
                      </a:r>
                    </a:p>
                  </a:txBody>
                  <a:tcPr/>
                </a:tc>
                <a:extLst>
                  <a:ext uri="{0D108BD9-81ED-4DB2-BD59-A6C34878D82A}">
                    <a16:rowId xmlns:a16="http://schemas.microsoft.com/office/drawing/2014/main" val="10003"/>
                  </a:ext>
                </a:extLst>
              </a:tr>
              <a:tr h="370840">
                <a:tc>
                  <a:txBody>
                    <a:bodyPr/>
                    <a:lstStyle/>
                    <a:p>
                      <a:pPr>
                        <a:lnSpc>
                          <a:spcPct val="150000"/>
                        </a:lnSpc>
                      </a:pPr>
                      <a:r>
                        <a:rPr lang="en-US" dirty="0"/>
                        <a:t>Gender (male)</a:t>
                      </a:r>
                    </a:p>
                  </a:txBody>
                  <a:tcPr/>
                </a:tc>
                <a:tc>
                  <a:txBody>
                    <a:bodyPr/>
                    <a:lstStyle/>
                    <a:p>
                      <a:pPr>
                        <a:lnSpc>
                          <a:spcPct val="150000"/>
                        </a:lnSpc>
                      </a:pPr>
                      <a:r>
                        <a:rPr lang="en-US" dirty="0"/>
                        <a:t>1.42e+03</a:t>
                      </a:r>
                    </a:p>
                  </a:txBody>
                  <a:tcPr/>
                </a:tc>
                <a:tc>
                  <a:txBody>
                    <a:bodyPr/>
                    <a:lstStyle/>
                    <a:p>
                      <a:pPr>
                        <a:lnSpc>
                          <a:spcPct val="150000"/>
                        </a:lnSpc>
                      </a:pPr>
                      <a:r>
                        <a:rPr lang="en-US" dirty="0"/>
                        <a:t>&lt;2e-16</a:t>
                      </a:r>
                    </a:p>
                  </a:txBody>
                  <a:tcPr/>
                </a:tc>
                <a:tc>
                  <a:txBody>
                    <a:bodyPr/>
                    <a:lstStyle/>
                    <a:p>
                      <a:pPr>
                        <a:lnSpc>
                          <a:spcPct val="150000"/>
                        </a:lnSpc>
                      </a:pPr>
                      <a:r>
                        <a:rPr lang="en-US" dirty="0"/>
                        <a:t>1.30</a:t>
                      </a:r>
                    </a:p>
                  </a:txBody>
                  <a:tcPr/>
                </a:tc>
                <a:extLst>
                  <a:ext uri="{0D108BD9-81ED-4DB2-BD59-A6C34878D82A}">
                    <a16:rowId xmlns:a16="http://schemas.microsoft.com/office/drawing/2014/main" val="10004"/>
                  </a:ext>
                </a:extLst>
              </a:tr>
              <a:tr h="370840">
                <a:tc>
                  <a:txBody>
                    <a:bodyPr/>
                    <a:lstStyle/>
                    <a:p>
                      <a:pPr>
                        <a:lnSpc>
                          <a:spcPct val="150000"/>
                        </a:lnSpc>
                      </a:pPr>
                      <a:r>
                        <a:rPr lang="en-US" dirty="0"/>
                        <a:t>Age</a:t>
                      </a:r>
                    </a:p>
                  </a:txBody>
                  <a:tcPr/>
                </a:tc>
                <a:tc>
                  <a:txBody>
                    <a:bodyPr/>
                    <a:lstStyle/>
                    <a:p>
                      <a:pPr>
                        <a:lnSpc>
                          <a:spcPct val="150000"/>
                        </a:lnSpc>
                      </a:pPr>
                      <a:r>
                        <a:rPr lang="en-US" dirty="0"/>
                        <a:t>4.56e+01</a:t>
                      </a:r>
                    </a:p>
                  </a:txBody>
                  <a:tcPr/>
                </a:tc>
                <a:tc>
                  <a:txBody>
                    <a:bodyPr/>
                    <a:lstStyle/>
                    <a:p>
                      <a:pPr>
                        <a:lnSpc>
                          <a:spcPct val="150000"/>
                        </a:lnSpc>
                      </a:pPr>
                      <a:r>
                        <a:rPr lang="en-US" dirty="0"/>
                        <a:t>&lt;2e-16 </a:t>
                      </a:r>
                    </a:p>
                  </a:txBody>
                  <a:tcPr/>
                </a:tc>
                <a:tc>
                  <a:txBody>
                    <a:bodyPr/>
                    <a:lstStyle/>
                    <a:p>
                      <a:pPr>
                        <a:lnSpc>
                          <a:spcPct val="150000"/>
                        </a:lnSpc>
                      </a:pPr>
                      <a:r>
                        <a:rPr lang="en-US" dirty="0"/>
                        <a:t>1.17</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800101" y="1515698"/>
            <a:ext cx="4857750" cy="2677656"/>
          </a:xfrm>
          <a:prstGeom prst="rect">
            <a:avLst/>
          </a:prstGeom>
          <a:noFill/>
        </p:spPr>
        <p:txBody>
          <a:bodyPr wrap="square" rtlCol="0">
            <a:spAutoFit/>
          </a:bodyPr>
          <a:lstStyle/>
          <a:p>
            <a:r>
              <a:rPr lang="en-US" sz="2400" dirty="0"/>
              <a:t>Our previous analysis showed that:</a:t>
            </a:r>
          </a:p>
          <a:p>
            <a:pPr marL="285750" indent="-285750">
              <a:buFont typeface="Arial" panose="020B0604020202020204" pitchFamily="34" charset="0"/>
              <a:buChar char="•"/>
            </a:pPr>
            <a:r>
              <a:rPr lang="en-US" sz="2400" dirty="0"/>
              <a:t>Men are faster,</a:t>
            </a:r>
          </a:p>
          <a:p>
            <a:pPr marL="285750" indent="-285750">
              <a:buFont typeface="Arial" panose="020B0604020202020204" pitchFamily="34" charset="0"/>
              <a:buChar char="•"/>
            </a:pPr>
            <a:r>
              <a:rPr lang="en-US" sz="2400" dirty="0"/>
              <a:t>Younger runners are faster</a:t>
            </a:r>
          </a:p>
          <a:p>
            <a:pPr marL="285750" indent="-285750">
              <a:buFont typeface="Arial" panose="020B0604020202020204" pitchFamily="34" charset="0"/>
              <a:buChar char="•"/>
            </a:pPr>
            <a:r>
              <a:rPr lang="en-US" sz="2400" dirty="0"/>
              <a:t>Last quarter performance (rank) has the greatest impact on the overall (final) rank.  </a:t>
            </a:r>
          </a:p>
        </p:txBody>
      </p:sp>
      <p:sp>
        <p:nvSpPr>
          <p:cNvPr id="6" name="Title 2"/>
          <p:cNvSpPr txBox="1"/>
          <p:nvPr/>
        </p:nvSpPr>
        <p:spPr>
          <a:xfrm>
            <a:off x="1354238" y="313440"/>
            <a:ext cx="8750461" cy="587708"/>
          </a:xfrm>
          <a:prstGeom prst="rect">
            <a:avLst/>
          </a:prstGeom>
        </p:spPr>
        <p:txBody>
          <a:bodyPr/>
          <a:lstStyle>
            <a:lvl1pPr algn="ctr" rtl="0" eaLnBrk="1" fontAlgn="base" hangingPunct="1">
              <a:spcBef>
                <a:spcPct val="0"/>
              </a:spcBef>
              <a:spcAft>
                <a:spcPct val="0"/>
              </a:spcAft>
              <a:defRPr sz="5400" kern="1200">
                <a:solidFill>
                  <a:schemeClr val="tx2"/>
                </a:solidFill>
                <a:latin typeface="+mj-lt"/>
                <a:ea typeface="MS PGothic" panose="020B0600070205080204" charset="-128"/>
                <a:cs typeface="MS PGothic" panose="020B0600070205080204" charset="-128"/>
              </a:defRPr>
            </a:lvl1pPr>
            <a:lvl2pPr algn="ctr" rtl="0" eaLnBrk="1" fontAlgn="base" hangingPunct="1">
              <a:spcBef>
                <a:spcPct val="0"/>
              </a:spcBef>
              <a:spcAft>
                <a:spcPct val="0"/>
              </a:spcAft>
              <a:defRPr sz="5400">
                <a:solidFill>
                  <a:schemeClr val="tx2"/>
                </a:solidFill>
                <a:latin typeface="Book Antiqua" panose="02040602050305030304" charset="0"/>
                <a:ea typeface="MS PGothic" panose="020B0600070205080204" charset="-128"/>
                <a:cs typeface="MS PGothic" panose="020B0600070205080204" charset="-128"/>
              </a:defRPr>
            </a:lvl2pPr>
            <a:lvl3pPr algn="ctr" rtl="0" eaLnBrk="1" fontAlgn="base" hangingPunct="1">
              <a:spcBef>
                <a:spcPct val="0"/>
              </a:spcBef>
              <a:spcAft>
                <a:spcPct val="0"/>
              </a:spcAft>
              <a:defRPr sz="5400">
                <a:solidFill>
                  <a:schemeClr val="tx2"/>
                </a:solidFill>
                <a:latin typeface="Book Antiqua" panose="02040602050305030304" charset="0"/>
                <a:ea typeface="MS PGothic" panose="020B0600070205080204" charset="-128"/>
                <a:cs typeface="MS PGothic" panose="020B0600070205080204" charset="-128"/>
              </a:defRPr>
            </a:lvl3pPr>
            <a:lvl4pPr algn="ctr" rtl="0" eaLnBrk="1" fontAlgn="base" hangingPunct="1">
              <a:spcBef>
                <a:spcPct val="0"/>
              </a:spcBef>
              <a:spcAft>
                <a:spcPct val="0"/>
              </a:spcAft>
              <a:defRPr sz="5400">
                <a:solidFill>
                  <a:schemeClr val="tx2"/>
                </a:solidFill>
                <a:latin typeface="Book Antiqua" panose="02040602050305030304" charset="0"/>
                <a:ea typeface="MS PGothic" panose="020B0600070205080204" charset="-128"/>
                <a:cs typeface="MS PGothic" panose="020B0600070205080204" charset="-128"/>
              </a:defRPr>
            </a:lvl4pPr>
            <a:lvl5pPr algn="ctr" rtl="0" eaLnBrk="1" fontAlgn="base" hangingPunct="1">
              <a:spcBef>
                <a:spcPct val="0"/>
              </a:spcBef>
              <a:spcAft>
                <a:spcPct val="0"/>
              </a:spcAft>
              <a:defRPr sz="5400">
                <a:solidFill>
                  <a:schemeClr val="tx2"/>
                </a:solidFill>
                <a:latin typeface="Book Antiqua" panose="02040602050305030304" charset="0"/>
                <a:ea typeface="MS PGothic" panose="020B0600070205080204" charset="-128"/>
                <a:cs typeface="MS PGothic" panose="020B0600070205080204" charset="-128"/>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Linear Regression: 4</a:t>
            </a:r>
            <a:r>
              <a:rPr lang="en-US" sz="2800" b="1" baseline="30000" dirty="0">
                <a:solidFill>
                  <a:schemeClr val="tx1">
                    <a:lumMod val="65000"/>
                    <a:lumOff val="35000"/>
                  </a:schemeClr>
                </a:solidFill>
                <a:latin typeface="Arial" panose="020B0604020202020204" pitchFamily="34" charset="0"/>
                <a:cs typeface="Arial" panose="020B0604020202020204" pitchFamily="34" charset="0"/>
              </a:rPr>
              <a:t>th</a:t>
            </a:r>
            <a:r>
              <a:rPr lang="en-US" sz="2800" b="1" dirty="0">
                <a:solidFill>
                  <a:schemeClr val="tx1">
                    <a:lumMod val="65000"/>
                    <a:lumOff val="35000"/>
                  </a:schemeClr>
                </a:solidFill>
                <a:latin typeface="Arial" panose="020B0604020202020204" pitchFamily="34" charset="0"/>
                <a:cs typeface="Arial" panose="020B0604020202020204" pitchFamily="34" charset="0"/>
              </a:rPr>
              <a:t> quarter rank</a:t>
            </a:r>
          </a:p>
        </p:txBody>
      </p:sp>
    </p:spTree>
    <p:extLst>
      <p:ext uri="{BB962C8B-B14F-4D97-AF65-F5344CB8AC3E}">
        <p14:creationId xmlns:p14="http://schemas.microsoft.com/office/powerpoint/2010/main" val="3974471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54238" y="313440"/>
            <a:ext cx="8750461" cy="587708"/>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Linear Regression: Official Time</a:t>
            </a:r>
          </a:p>
        </p:txBody>
      </p:sp>
      <p:graphicFrame>
        <p:nvGraphicFramePr>
          <p:cNvPr id="8" name="Table 5"/>
          <p:cNvGraphicFramePr>
            <a:graphicFrameLocks noGrp="1"/>
          </p:cNvGraphicFramePr>
          <p:nvPr>
            <p:custDataLst>
              <p:tags r:id="rId1"/>
            </p:custDataLst>
          </p:nvPr>
        </p:nvGraphicFramePr>
        <p:xfrm>
          <a:off x="458970" y="1220408"/>
          <a:ext cx="5575298" cy="4159953"/>
        </p:xfrm>
        <a:graphic>
          <a:graphicData uri="http://schemas.openxmlformats.org/drawingml/2006/table">
            <a:tbl>
              <a:tblPr firstRow="1" bandRow="1">
                <a:tableStyleId>{5C22544A-7EE6-4342-B048-85BDC9FD1C3A}</a:tableStyleId>
              </a:tblPr>
              <a:tblGrid>
                <a:gridCol w="1821543">
                  <a:extLst>
                    <a:ext uri="{9D8B030D-6E8A-4147-A177-3AD203B41FA5}">
                      <a16:colId xmlns:a16="http://schemas.microsoft.com/office/drawing/2014/main" val="20000"/>
                    </a:ext>
                  </a:extLst>
                </a:gridCol>
                <a:gridCol w="1360714">
                  <a:extLst>
                    <a:ext uri="{9D8B030D-6E8A-4147-A177-3AD203B41FA5}">
                      <a16:colId xmlns:a16="http://schemas.microsoft.com/office/drawing/2014/main" val="20001"/>
                    </a:ext>
                  </a:extLst>
                </a:gridCol>
                <a:gridCol w="1001486">
                  <a:extLst>
                    <a:ext uri="{9D8B030D-6E8A-4147-A177-3AD203B41FA5}">
                      <a16:colId xmlns:a16="http://schemas.microsoft.com/office/drawing/2014/main" val="20002"/>
                    </a:ext>
                  </a:extLst>
                </a:gridCol>
                <a:gridCol w="1391555">
                  <a:extLst>
                    <a:ext uri="{9D8B030D-6E8A-4147-A177-3AD203B41FA5}">
                      <a16:colId xmlns:a16="http://schemas.microsoft.com/office/drawing/2014/main" val="20003"/>
                    </a:ext>
                  </a:extLst>
                </a:gridCol>
              </a:tblGrid>
              <a:tr h="370840">
                <a:tc gridSpan="4">
                  <a:txBody>
                    <a:bodyPr/>
                    <a:lstStyle/>
                    <a:p>
                      <a:pPr>
                        <a:lnSpc>
                          <a:spcPct val="150000"/>
                        </a:lnSpc>
                      </a:pPr>
                      <a:r>
                        <a:rPr lang="en-US" dirty="0"/>
                        <a:t>Official Time ~ rank in each quarter + age+ gender</a:t>
                      </a: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40">
                <a:tc>
                  <a:txBody>
                    <a:bodyPr/>
                    <a:lstStyle/>
                    <a:p>
                      <a:pPr>
                        <a:lnSpc>
                          <a:spcPct val="150000"/>
                        </a:lnSpc>
                      </a:pPr>
                      <a:r>
                        <a:rPr lang="en-US" altLang="zh-CN" dirty="0"/>
                        <a:t>Variable</a:t>
                      </a:r>
                      <a:endParaRPr lang="en-US" dirty="0"/>
                    </a:p>
                  </a:txBody>
                  <a:tcPr/>
                </a:tc>
                <a:tc>
                  <a:txBody>
                    <a:bodyPr/>
                    <a:lstStyle/>
                    <a:p>
                      <a:pPr>
                        <a:lnSpc>
                          <a:spcPct val="150000"/>
                        </a:lnSpc>
                      </a:pPr>
                      <a:r>
                        <a:rPr lang="en-US" dirty="0"/>
                        <a:t>C</a:t>
                      </a:r>
                      <a:r>
                        <a:rPr lang="en-US" altLang="zh-CN" dirty="0"/>
                        <a:t>oefficient</a:t>
                      </a:r>
                      <a:endParaRPr lang="en-US" dirty="0"/>
                    </a:p>
                  </a:txBody>
                  <a:tcPr/>
                </a:tc>
                <a:tc>
                  <a:txBody>
                    <a:bodyPr/>
                    <a:lstStyle/>
                    <a:p>
                      <a:pPr>
                        <a:lnSpc>
                          <a:spcPct val="150000"/>
                        </a:lnSpc>
                      </a:pPr>
                      <a:r>
                        <a:rPr lang="en-US" dirty="0"/>
                        <a:t>P</a:t>
                      </a:r>
                      <a:r>
                        <a:rPr lang="en-US" altLang="zh-CN" dirty="0"/>
                        <a:t>-Value</a:t>
                      </a:r>
                      <a:endParaRPr lang="en-US" dirty="0"/>
                    </a:p>
                  </a:txBody>
                  <a:tcPr/>
                </a:tc>
                <a:tc>
                  <a:txBody>
                    <a:bodyPr/>
                    <a:lstStyle/>
                    <a:p>
                      <a:pPr>
                        <a:lnSpc>
                          <a:spcPct val="150000"/>
                        </a:lnSpc>
                      </a:pPr>
                      <a:r>
                        <a:rPr lang="en-US" dirty="0"/>
                        <a:t>VIF</a:t>
                      </a:r>
                    </a:p>
                  </a:txBody>
                  <a:tcPr/>
                </a:tc>
                <a:extLst>
                  <a:ext uri="{0D108BD9-81ED-4DB2-BD59-A6C34878D82A}">
                    <a16:rowId xmlns:a16="http://schemas.microsoft.com/office/drawing/2014/main" val="10001"/>
                  </a:ext>
                </a:extLst>
              </a:tr>
              <a:tr h="370840">
                <a:tc>
                  <a:txBody>
                    <a:bodyPr/>
                    <a:lstStyle/>
                    <a:p>
                      <a:pPr>
                        <a:lnSpc>
                          <a:spcPct val="150000"/>
                        </a:lnSpc>
                      </a:pPr>
                      <a:r>
                        <a:rPr lang="en-US" dirty="0"/>
                        <a:t>(Intercept)</a:t>
                      </a:r>
                    </a:p>
                  </a:txBody>
                  <a:tcPr/>
                </a:tc>
                <a:tc>
                  <a:txBody>
                    <a:bodyPr/>
                    <a:lstStyle/>
                    <a:p>
                      <a:pPr>
                        <a:lnSpc>
                          <a:spcPct val="150000"/>
                        </a:lnSpc>
                      </a:pPr>
                      <a:r>
                        <a:rPr lang="en-US" dirty="0"/>
                        <a:t>1.671e+02</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dirty="0"/>
                        <a:t>&lt;2e-16</a:t>
                      </a:r>
                    </a:p>
                  </a:txBody>
                  <a:tcPr/>
                </a:tc>
                <a:tc>
                  <a:txBody>
                    <a:bodyPr/>
                    <a:lstStyle/>
                    <a:p>
                      <a:pPr>
                        <a:lnSpc>
                          <a:spcPct val="150000"/>
                        </a:lnSpc>
                      </a:pPr>
                      <a:endParaRPr lang="en-US" dirty="0"/>
                    </a:p>
                  </a:txBody>
                  <a:tcPr/>
                </a:tc>
                <a:extLst>
                  <a:ext uri="{0D108BD9-81ED-4DB2-BD59-A6C34878D82A}">
                    <a16:rowId xmlns:a16="http://schemas.microsoft.com/office/drawing/2014/main" val="10002"/>
                  </a:ext>
                </a:extLst>
              </a:tr>
              <a:tr h="370840">
                <a:tc>
                  <a:txBody>
                    <a:bodyPr/>
                    <a:lstStyle/>
                    <a:p>
                      <a:pPr>
                        <a:lnSpc>
                          <a:spcPct val="150000"/>
                        </a:lnSpc>
                      </a:pPr>
                      <a:r>
                        <a:rPr lang="en-US" dirty="0"/>
                        <a:t>1</a:t>
                      </a:r>
                      <a:r>
                        <a:rPr lang="en-US" baseline="30000" dirty="0"/>
                        <a:t>st</a:t>
                      </a:r>
                      <a:r>
                        <a:rPr lang="en-US" dirty="0"/>
                        <a:t> quarter rank</a:t>
                      </a:r>
                    </a:p>
                  </a:txBody>
                  <a:tcPr/>
                </a:tc>
                <a:tc>
                  <a:txBody>
                    <a:bodyPr/>
                    <a:lstStyle/>
                    <a:p>
                      <a:pPr>
                        <a:lnSpc>
                          <a:spcPct val="150000"/>
                        </a:lnSpc>
                      </a:pPr>
                      <a:r>
                        <a:rPr lang="en-US" dirty="0"/>
                        <a:t>1.168e-03</a:t>
                      </a:r>
                    </a:p>
                  </a:txBody>
                  <a:tcPr/>
                </a:tc>
                <a:tc>
                  <a:txBody>
                    <a:bodyPr/>
                    <a:lstStyle/>
                    <a:p>
                      <a:pPr>
                        <a:lnSpc>
                          <a:spcPct val="150000"/>
                        </a:lnSpc>
                      </a:pPr>
                      <a:r>
                        <a:rPr lang="en-US" dirty="0"/>
                        <a:t>&lt;2e-16 </a:t>
                      </a:r>
                    </a:p>
                  </a:txBody>
                  <a:tcPr/>
                </a:tc>
                <a:tc>
                  <a:txBody>
                    <a:bodyPr/>
                    <a:lstStyle/>
                    <a:p>
                      <a:pPr>
                        <a:lnSpc>
                          <a:spcPct val="150000"/>
                        </a:lnSpc>
                      </a:pPr>
                      <a:r>
                        <a:rPr lang="en-US" dirty="0">
                          <a:solidFill>
                            <a:srgbClr val="0070C0"/>
                          </a:solidFill>
                        </a:rPr>
                        <a:t>10.5641</a:t>
                      </a:r>
                    </a:p>
                  </a:txBody>
                  <a:tcPr/>
                </a:tc>
                <a:extLst>
                  <a:ext uri="{0D108BD9-81ED-4DB2-BD59-A6C34878D82A}">
                    <a16:rowId xmlns:a16="http://schemas.microsoft.com/office/drawing/2014/main" val="10003"/>
                  </a:ext>
                </a:extLst>
              </a:tr>
              <a:tr h="370840">
                <a:tc>
                  <a:txBody>
                    <a:bodyPr/>
                    <a:lstStyle/>
                    <a:p>
                      <a:pPr>
                        <a:lnSpc>
                          <a:spcPct val="150000"/>
                        </a:lnSpc>
                      </a:pPr>
                      <a:r>
                        <a:rPr lang="en-US" altLang="zh-CN" dirty="0"/>
                        <a:t>2</a:t>
                      </a:r>
                      <a:r>
                        <a:rPr lang="en-US" altLang="zh-CN" baseline="30000" dirty="0"/>
                        <a:t>nd</a:t>
                      </a:r>
                      <a:r>
                        <a:rPr lang="en-US" dirty="0"/>
                        <a:t> quarter rank</a:t>
                      </a:r>
                    </a:p>
                  </a:txBody>
                  <a:tcPr/>
                </a:tc>
                <a:tc>
                  <a:txBody>
                    <a:bodyPr/>
                    <a:lstStyle/>
                    <a:p>
                      <a:pPr>
                        <a:lnSpc>
                          <a:spcPct val="150000"/>
                        </a:lnSpc>
                      </a:pPr>
                      <a:r>
                        <a:rPr lang="en-US" dirty="0"/>
                        <a:t>1.118e-03</a:t>
                      </a:r>
                    </a:p>
                  </a:txBody>
                  <a:tcPr/>
                </a:tc>
                <a:tc>
                  <a:txBody>
                    <a:bodyPr/>
                    <a:lstStyle/>
                    <a:p>
                      <a:pPr>
                        <a:lnSpc>
                          <a:spcPct val="150000"/>
                        </a:lnSpc>
                      </a:pPr>
                      <a:r>
                        <a:rPr lang="en-US" dirty="0"/>
                        <a:t>&lt;2e-16 </a:t>
                      </a:r>
                    </a:p>
                  </a:txBody>
                  <a:tcPr/>
                </a:tc>
                <a:tc>
                  <a:txBody>
                    <a:bodyPr/>
                    <a:lstStyle/>
                    <a:p>
                      <a:pPr>
                        <a:lnSpc>
                          <a:spcPct val="150000"/>
                        </a:lnSpc>
                      </a:pPr>
                      <a:r>
                        <a:rPr lang="en-US" dirty="0">
                          <a:solidFill>
                            <a:srgbClr val="0070C0"/>
                          </a:solidFill>
                        </a:rPr>
                        <a:t>23.9258</a:t>
                      </a:r>
                    </a:p>
                  </a:txBody>
                  <a:tcPr/>
                </a:tc>
                <a:extLst>
                  <a:ext uri="{0D108BD9-81ED-4DB2-BD59-A6C34878D82A}">
                    <a16:rowId xmlns:a16="http://schemas.microsoft.com/office/drawing/2014/main" val="10004"/>
                  </a:ext>
                </a:extLst>
              </a:tr>
              <a:tr h="370840">
                <a:tc>
                  <a:txBody>
                    <a:bodyPr/>
                    <a:lstStyle/>
                    <a:p>
                      <a:pPr>
                        <a:lnSpc>
                          <a:spcPct val="150000"/>
                        </a:lnSpc>
                      </a:pPr>
                      <a:r>
                        <a:rPr lang="en-US" dirty="0"/>
                        <a:t>3</a:t>
                      </a:r>
                      <a:r>
                        <a:rPr lang="en-US" baseline="30000" dirty="0"/>
                        <a:t>rd</a:t>
                      </a:r>
                      <a:r>
                        <a:rPr lang="en-US" dirty="0"/>
                        <a:t> quarter rank</a:t>
                      </a:r>
                    </a:p>
                  </a:txBody>
                  <a:tcPr/>
                </a:tc>
                <a:tc>
                  <a:txBody>
                    <a:bodyPr/>
                    <a:lstStyle/>
                    <a:p>
                      <a:pPr>
                        <a:lnSpc>
                          <a:spcPct val="150000"/>
                        </a:lnSpc>
                      </a:pPr>
                      <a:r>
                        <a:rPr lang="en-US" dirty="0"/>
                        <a:t>1.256e-03</a:t>
                      </a:r>
                    </a:p>
                  </a:txBody>
                  <a:tcPr/>
                </a:tc>
                <a:tc>
                  <a:txBody>
                    <a:bodyPr/>
                    <a:lstStyle/>
                    <a:p>
                      <a:pPr>
                        <a:lnSpc>
                          <a:spcPct val="150000"/>
                        </a:lnSpc>
                      </a:pPr>
                      <a:r>
                        <a:rPr lang="en-US" dirty="0"/>
                        <a:t>&lt;2e-16</a:t>
                      </a:r>
                    </a:p>
                  </a:txBody>
                  <a:tcPr/>
                </a:tc>
                <a:tc>
                  <a:txBody>
                    <a:bodyPr/>
                    <a:lstStyle/>
                    <a:p>
                      <a:pPr>
                        <a:lnSpc>
                          <a:spcPct val="150000"/>
                        </a:lnSpc>
                      </a:pPr>
                      <a:r>
                        <a:rPr lang="en-US" dirty="0">
                          <a:solidFill>
                            <a:srgbClr val="0070C0"/>
                          </a:solidFill>
                        </a:rPr>
                        <a:t>17.9686</a:t>
                      </a:r>
                    </a:p>
                  </a:txBody>
                  <a:tcPr/>
                </a:tc>
                <a:extLst>
                  <a:ext uri="{0D108BD9-81ED-4DB2-BD59-A6C34878D82A}">
                    <a16:rowId xmlns:a16="http://schemas.microsoft.com/office/drawing/2014/main" val="10005"/>
                  </a:ext>
                </a:extLst>
              </a:tr>
              <a:tr h="370840">
                <a:tc>
                  <a:txBody>
                    <a:bodyPr/>
                    <a:lstStyle/>
                    <a:p>
                      <a:pPr>
                        <a:lnSpc>
                          <a:spcPct val="150000"/>
                        </a:lnSpc>
                      </a:pPr>
                      <a:r>
                        <a:rPr lang="en-US" dirty="0"/>
                        <a:t>4</a:t>
                      </a:r>
                      <a:r>
                        <a:rPr lang="en-US" baseline="30000" dirty="0"/>
                        <a:t>th</a:t>
                      </a:r>
                      <a:r>
                        <a:rPr lang="en-US" dirty="0"/>
                        <a:t> quarter rank</a:t>
                      </a:r>
                    </a:p>
                  </a:txBody>
                  <a:tcPr/>
                </a:tc>
                <a:tc>
                  <a:txBody>
                    <a:bodyPr/>
                    <a:lstStyle/>
                    <a:p>
                      <a:pPr>
                        <a:lnSpc>
                          <a:spcPct val="150000"/>
                        </a:lnSpc>
                      </a:pPr>
                      <a:r>
                        <a:rPr lang="en-US" dirty="0"/>
                        <a:t>2.217e-03</a:t>
                      </a:r>
                    </a:p>
                  </a:txBody>
                  <a:tcPr/>
                </a:tc>
                <a:tc>
                  <a:txBody>
                    <a:bodyPr/>
                    <a:lstStyle/>
                    <a:p>
                      <a:pPr>
                        <a:lnSpc>
                          <a:spcPct val="150000"/>
                        </a:lnSpc>
                      </a:pPr>
                      <a:r>
                        <a:rPr lang="en-US" dirty="0"/>
                        <a:t>&lt;2e-16 </a:t>
                      </a:r>
                    </a:p>
                  </a:txBody>
                  <a:tcPr/>
                </a:tc>
                <a:tc>
                  <a:txBody>
                    <a:bodyPr/>
                    <a:lstStyle/>
                    <a:p>
                      <a:pPr>
                        <a:lnSpc>
                          <a:spcPct val="150000"/>
                        </a:lnSpc>
                      </a:pPr>
                      <a:r>
                        <a:rPr lang="en-US" dirty="0">
                          <a:solidFill>
                            <a:srgbClr val="0070C0"/>
                          </a:solidFill>
                        </a:rPr>
                        <a:t>5.5925</a:t>
                      </a:r>
                    </a:p>
                  </a:txBody>
                  <a:tcPr/>
                </a:tc>
                <a:extLst>
                  <a:ext uri="{0D108BD9-81ED-4DB2-BD59-A6C34878D82A}">
                    <a16:rowId xmlns:a16="http://schemas.microsoft.com/office/drawing/2014/main" val="10006"/>
                  </a:ext>
                </a:extLst>
              </a:tr>
              <a:tr h="370840">
                <a:tc>
                  <a:txBody>
                    <a:bodyPr/>
                    <a:lstStyle/>
                    <a:p>
                      <a:pPr>
                        <a:lnSpc>
                          <a:spcPct val="150000"/>
                        </a:lnSpc>
                      </a:pPr>
                      <a:r>
                        <a:rPr lang="en-US" dirty="0"/>
                        <a:t>gender</a:t>
                      </a:r>
                    </a:p>
                  </a:txBody>
                  <a:tcPr/>
                </a:tc>
                <a:tc>
                  <a:txBody>
                    <a:bodyPr/>
                    <a:lstStyle/>
                    <a:p>
                      <a:pPr>
                        <a:lnSpc>
                          <a:spcPct val="150000"/>
                        </a:lnSpc>
                      </a:pPr>
                      <a:r>
                        <a:rPr lang="en-US" dirty="0"/>
                        <a:t>3.369e+00</a:t>
                      </a:r>
                    </a:p>
                  </a:txBody>
                  <a:tcPr/>
                </a:tc>
                <a:tc>
                  <a:txBody>
                    <a:bodyPr/>
                    <a:lstStyle/>
                    <a:p>
                      <a:pPr>
                        <a:lnSpc>
                          <a:spcPct val="150000"/>
                        </a:lnSpc>
                      </a:pPr>
                      <a:r>
                        <a:rPr lang="en-US" dirty="0"/>
                        <a:t>&lt;2e-16 </a:t>
                      </a:r>
                    </a:p>
                  </a:txBody>
                  <a:tcPr/>
                </a:tc>
                <a:tc>
                  <a:txBody>
                    <a:bodyPr/>
                    <a:lstStyle/>
                    <a:p>
                      <a:pPr>
                        <a:lnSpc>
                          <a:spcPct val="150000"/>
                        </a:lnSpc>
                      </a:pPr>
                      <a:r>
                        <a:rPr lang="en-US" dirty="0"/>
                        <a:t>1.3939</a:t>
                      </a:r>
                    </a:p>
                  </a:txBody>
                  <a:tcPr/>
                </a:tc>
                <a:extLst>
                  <a:ext uri="{0D108BD9-81ED-4DB2-BD59-A6C34878D82A}">
                    <a16:rowId xmlns:a16="http://schemas.microsoft.com/office/drawing/2014/main" val="10007"/>
                  </a:ext>
                </a:extLst>
              </a:tr>
              <a:tr h="370840">
                <a:tc>
                  <a:txBody>
                    <a:bodyPr/>
                    <a:lstStyle/>
                    <a:p>
                      <a:pPr>
                        <a:lnSpc>
                          <a:spcPct val="150000"/>
                        </a:lnSpc>
                      </a:pPr>
                      <a:r>
                        <a:rPr lang="en-US" dirty="0"/>
                        <a:t>age</a:t>
                      </a:r>
                    </a:p>
                  </a:txBody>
                  <a:tcPr/>
                </a:tc>
                <a:tc>
                  <a:txBody>
                    <a:bodyPr/>
                    <a:lstStyle/>
                    <a:p>
                      <a:pPr>
                        <a:lnSpc>
                          <a:spcPct val="150000"/>
                        </a:lnSpc>
                      </a:pPr>
                      <a:r>
                        <a:rPr lang="en-US" dirty="0"/>
                        <a:t>-1.568e-01</a:t>
                      </a:r>
                    </a:p>
                  </a:txBody>
                  <a:tcPr/>
                </a:tc>
                <a:tc>
                  <a:txBody>
                    <a:bodyPr/>
                    <a:lstStyle/>
                    <a:p>
                      <a:pPr>
                        <a:lnSpc>
                          <a:spcPct val="150000"/>
                        </a:lnSpc>
                      </a:pPr>
                      <a:r>
                        <a:rPr lang="en-US" dirty="0"/>
                        <a:t>&lt;2e-16</a:t>
                      </a:r>
                    </a:p>
                  </a:txBody>
                  <a:tcPr/>
                </a:tc>
                <a:tc>
                  <a:txBody>
                    <a:bodyPr/>
                    <a:lstStyle/>
                    <a:p>
                      <a:pPr>
                        <a:lnSpc>
                          <a:spcPct val="150000"/>
                        </a:lnSpc>
                      </a:pPr>
                      <a:r>
                        <a:rPr lang="en-US" dirty="0"/>
                        <a:t>1.2257</a:t>
                      </a:r>
                    </a:p>
                  </a:txBody>
                  <a:tcPr/>
                </a:tc>
                <a:extLst>
                  <a:ext uri="{0D108BD9-81ED-4DB2-BD59-A6C34878D82A}">
                    <a16:rowId xmlns:a16="http://schemas.microsoft.com/office/drawing/2014/main" val="10008"/>
                  </a:ext>
                </a:extLst>
              </a:tr>
            </a:tbl>
          </a:graphicData>
        </a:graphic>
      </p:graphicFrame>
      <p:graphicFrame>
        <p:nvGraphicFramePr>
          <p:cNvPr id="9" name="Table 5"/>
          <p:cNvGraphicFramePr>
            <a:graphicFrameLocks noGrp="1"/>
          </p:cNvGraphicFramePr>
          <p:nvPr>
            <p:custDataLst>
              <p:tags r:id="rId2"/>
            </p:custDataLst>
          </p:nvPr>
        </p:nvGraphicFramePr>
        <p:xfrm>
          <a:off x="6642100" y="2398337"/>
          <a:ext cx="5332186" cy="2772921"/>
        </p:xfrm>
        <a:graphic>
          <a:graphicData uri="http://schemas.openxmlformats.org/drawingml/2006/table">
            <a:tbl>
              <a:tblPr firstRow="1" bandRow="1">
                <a:tableStyleId>{5C22544A-7EE6-4342-B048-85BDC9FD1C3A}</a:tableStyleId>
              </a:tblPr>
              <a:tblGrid>
                <a:gridCol w="1821543">
                  <a:extLst>
                    <a:ext uri="{9D8B030D-6E8A-4147-A177-3AD203B41FA5}">
                      <a16:colId xmlns:a16="http://schemas.microsoft.com/office/drawing/2014/main" val="20000"/>
                    </a:ext>
                  </a:extLst>
                </a:gridCol>
                <a:gridCol w="1360714">
                  <a:extLst>
                    <a:ext uri="{9D8B030D-6E8A-4147-A177-3AD203B41FA5}">
                      <a16:colId xmlns:a16="http://schemas.microsoft.com/office/drawing/2014/main" val="20001"/>
                    </a:ext>
                  </a:extLst>
                </a:gridCol>
                <a:gridCol w="1094015">
                  <a:extLst>
                    <a:ext uri="{9D8B030D-6E8A-4147-A177-3AD203B41FA5}">
                      <a16:colId xmlns:a16="http://schemas.microsoft.com/office/drawing/2014/main" val="20002"/>
                    </a:ext>
                  </a:extLst>
                </a:gridCol>
                <a:gridCol w="1055914">
                  <a:extLst>
                    <a:ext uri="{9D8B030D-6E8A-4147-A177-3AD203B41FA5}">
                      <a16:colId xmlns:a16="http://schemas.microsoft.com/office/drawing/2014/main" val="20003"/>
                    </a:ext>
                  </a:extLst>
                </a:gridCol>
              </a:tblGrid>
              <a:tr h="370840">
                <a:tc gridSpan="4">
                  <a:txBody>
                    <a:bodyPr/>
                    <a:lstStyle/>
                    <a:p>
                      <a:pPr>
                        <a:lnSpc>
                          <a:spcPct val="150000"/>
                        </a:lnSpc>
                      </a:pPr>
                      <a:r>
                        <a:rPr lang="en-US" dirty="0"/>
                        <a:t>Official Time ~ rank at 4</a:t>
                      </a:r>
                      <a:r>
                        <a:rPr lang="en-US" baseline="30000" dirty="0"/>
                        <a:t>th</a:t>
                      </a:r>
                      <a:r>
                        <a:rPr lang="en-US" dirty="0"/>
                        <a:t> quarter + age+ gender</a:t>
                      </a: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40">
                <a:tc>
                  <a:txBody>
                    <a:bodyPr/>
                    <a:lstStyle/>
                    <a:p>
                      <a:pPr>
                        <a:lnSpc>
                          <a:spcPct val="150000"/>
                        </a:lnSpc>
                      </a:pPr>
                      <a:r>
                        <a:rPr lang="en-US" altLang="zh-CN" dirty="0"/>
                        <a:t>Variable</a:t>
                      </a:r>
                      <a:endParaRPr lang="en-US" dirty="0"/>
                    </a:p>
                  </a:txBody>
                  <a:tcPr/>
                </a:tc>
                <a:tc>
                  <a:txBody>
                    <a:bodyPr/>
                    <a:lstStyle/>
                    <a:p>
                      <a:pPr>
                        <a:lnSpc>
                          <a:spcPct val="150000"/>
                        </a:lnSpc>
                      </a:pPr>
                      <a:r>
                        <a:rPr lang="en-US" dirty="0"/>
                        <a:t>C</a:t>
                      </a:r>
                      <a:r>
                        <a:rPr lang="en-US" altLang="zh-CN" dirty="0"/>
                        <a:t>oefficient</a:t>
                      </a:r>
                      <a:endParaRPr lang="en-US" dirty="0"/>
                    </a:p>
                  </a:txBody>
                  <a:tcPr/>
                </a:tc>
                <a:tc>
                  <a:txBody>
                    <a:bodyPr/>
                    <a:lstStyle/>
                    <a:p>
                      <a:pPr>
                        <a:lnSpc>
                          <a:spcPct val="150000"/>
                        </a:lnSpc>
                      </a:pPr>
                      <a:r>
                        <a:rPr lang="en-US" dirty="0"/>
                        <a:t>P</a:t>
                      </a:r>
                      <a:r>
                        <a:rPr lang="en-US" altLang="zh-CN" dirty="0"/>
                        <a:t>-Value</a:t>
                      </a:r>
                      <a:endParaRPr lang="en-US" dirty="0"/>
                    </a:p>
                  </a:txBody>
                  <a:tcPr/>
                </a:tc>
                <a:tc>
                  <a:txBody>
                    <a:bodyPr/>
                    <a:lstStyle/>
                    <a:p>
                      <a:pPr>
                        <a:lnSpc>
                          <a:spcPct val="150000"/>
                        </a:lnSpc>
                      </a:pPr>
                      <a:r>
                        <a:rPr lang="en-US" dirty="0"/>
                        <a:t>VIF</a:t>
                      </a:r>
                    </a:p>
                  </a:txBody>
                  <a:tcPr/>
                </a:tc>
                <a:extLst>
                  <a:ext uri="{0D108BD9-81ED-4DB2-BD59-A6C34878D82A}">
                    <a16:rowId xmlns:a16="http://schemas.microsoft.com/office/drawing/2014/main" val="10001"/>
                  </a:ext>
                </a:extLst>
              </a:tr>
              <a:tr h="370840">
                <a:tc>
                  <a:txBody>
                    <a:bodyPr/>
                    <a:lstStyle/>
                    <a:p>
                      <a:pPr>
                        <a:lnSpc>
                          <a:spcPct val="150000"/>
                        </a:lnSpc>
                      </a:pPr>
                      <a:r>
                        <a:rPr lang="en-US" dirty="0"/>
                        <a:t>(Intercept)</a:t>
                      </a:r>
                    </a:p>
                  </a:txBody>
                  <a:tcPr/>
                </a:tc>
                <a:tc>
                  <a:txBody>
                    <a:bodyPr/>
                    <a:lstStyle/>
                    <a:p>
                      <a:pPr>
                        <a:lnSpc>
                          <a:spcPct val="150000"/>
                        </a:lnSpc>
                      </a:pPr>
                      <a:r>
                        <a:rPr lang="en-US" dirty="0"/>
                        <a:t>1.727e+02</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dirty="0"/>
                        <a:t>&lt;2e-16</a:t>
                      </a:r>
                    </a:p>
                  </a:txBody>
                  <a:tcPr/>
                </a:tc>
                <a:tc>
                  <a:txBody>
                    <a:bodyPr/>
                    <a:lstStyle/>
                    <a:p>
                      <a:pPr>
                        <a:lnSpc>
                          <a:spcPct val="150000"/>
                        </a:lnSpc>
                      </a:pPr>
                      <a:endParaRPr lang="en-US" dirty="0"/>
                    </a:p>
                  </a:txBody>
                  <a:tcPr/>
                </a:tc>
                <a:extLst>
                  <a:ext uri="{0D108BD9-81ED-4DB2-BD59-A6C34878D82A}">
                    <a16:rowId xmlns:a16="http://schemas.microsoft.com/office/drawing/2014/main" val="10002"/>
                  </a:ext>
                </a:extLst>
              </a:tr>
              <a:tr h="370840">
                <a:tc>
                  <a:txBody>
                    <a:bodyPr/>
                    <a:lstStyle/>
                    <a:p>
                      <a:pPr>
                        <a:lnSpc>
                          <a:spcPct val="150000"/>
                        </a:lnSpc>
                      </a:pPr>
                      <a:r>
                        <a:rPr lang="en-US" dirty="0"/>
                        <a:t>4</a:t>
                      </a:r>
                      <a:r>
                        <a:rPr lang="en-US" baseline="30000" dirty="0"/>
                        <a:t>th</a:t>
                      </a:r>
                      <a:r>
                        <a:rPr lang="en-US" dirty="0"/>
                        <a:t> quarter rank</a:t>
                      </a:r>
                    </a:p>
                  </a:txBody>
                  <a:tcPr/>
                </a:tc>
                <a:tc>
                  <a:txBody>
                    <a:bodyPr/>
                    <a:lstStyle/>
                    <a:p>
                      <a:pPr>
                        <a:lnSpc>
                          <a:spcPct val="150000"/>
                        </a:lnSpc>
                      </a:pPr>
                      <a:r>
                        <a:rPr lang="en-US" dirty="0"/>
                        <a:t>4.833e-03</a:t>
                      </a:r>
                    </a:p>
                  </a:txBody>
                  <a:tcPr/>
                </a:tc>
                <a:tc>
                  <a:txBody>
                    <a:bodyPr/>
                    <a:lstStyle/>
                    <a:p>
                      <a:pPr>
                        <a:lnSpc>
                          <a:spcPct val="150000"/>
                        </a:lnSpc>
                      </a:pPr>
                      <a:r>
                        <a:rPr lang="en-US" dirty="0"/>
                        <a:t>&lt;2e-16 </a:t>
                      </a:r>
                    </a:p>
                  </a:txBody>
                  <a:tcPr/>
                </a:tc>
                <a:tc>
                  <a:txBody>
                    <a:bodyPr/>
                    <a:lstStyle/>
                    <a:p>
                      <a:pPr>
                        <a:lnSpc>
                          <a:spcPct val="150000"/>
                        </a:lnSpc>
                      </a:pPr>
                      <a:r>
                        <a:rPr lang="en-US" dirty="0"/>
                        <a:t>1.1009</a:t>
                      </a:r>
                    </a:p>
                  </a:txBody>
                  <a:tcPr/>
                </a:tc>
                <a:extLst>
                  <a:ext uri="{0D108BD9-81ED-4DB2-BD59-A6C34878D82A}">
                    <a16:rowId xmlns:a16="http://schemas.microsoft.com/office/drawing/2014/main" val="10003"/>
                  </a:ext>
                </a:extLst>
              </a:tr>
              <a:tr h="370840">
                <a:tc>
                  <a:txBody>
                    <a:bodyPr/>
                    <a:lstStyle/>
                    <a:p>
                      <a:pPr>
                        <a:lnSpc>
                          <a:spcPct val="150000"/>
                        </a:lnSpc>
                      </a:pPr>
                      <a:r>
                        <a:rPr lang="en-US" dirty="0"/>
                        <a:t>gender</a:t>
                      </a:r>
                    </a:p>
                  </a:txBody>
                  <a:tcPr/>
                </a:tc>
                <a:tc>
                  <a:txBody>
                    <a:bodyPr/>
                    <a:lstStyle/>
                    <a:p>
                      <a:pPr>
                        <a:lnSpc>
                          <a:spcPct val="150000"/>
                        </a:lnSpc>
                      </a:pPr>
                      <a:r>
                        <a:rPr lang="en-US" dirty="0"/>
                        <a:t>-1.070e+01</a:t>
                      </a:r>
                    </a:p>
                  </a:txBody>
                  <a:tcPr/>
                </a:tc>
                <a:tc>
                  <a:txBody>
                    <a:bodyPr/>
                    <a:lstStyle/>
                    <a:p>
                      <a:pPr>
                        <a:lnSpc>
                          <a:spcPct val="150000"/>
                        </a:lnSpc>
                      </a:pPr>
                      <a:r>
                        <a:rPr lang="en-US" dirty="0"/>
                        <a:t>&lt;2e-16 </a:t>
                      </a:r>
                    </a:p>
                  </a:txBody>
                  <a:tcPr/>
                </a:tc>
                <a:tc>
                  <a:txBody>
                    <a:bodyPr/>
                    <a:lstStyle/>
                    <a:p>
                      <a:pPr>
                        <a:lnSpc>
                          <a:spcPct val="150000"/>
                        </a:lnSpc>
                      </a:pPr>
                      <a:r>
                        <a:rPr lang="en-US" dirty="0"/>
                        <a:t>1.0901</a:t>
                      </a:r>
                    </a:p>
                  </a:txBody>
                  <a:tcPr/>
                </a:tc>
                <a:extLst>
                  <a:ext uri="{0D108BD9-81ED-4DB2-BD59-A6C34878D82A}">
                    <a16:rowId xmlns:a16="http://schemas.microsoft.com/office/drawing/2014/main" val="10004"/>
                  </a:ext>
                </a:extLst>
              </a:tr>
              <a:tr h="370840">
                <a:tc>
                  <a:txBody>
                    <a:bodyPr/>
                    <a:lstStyle/>
                    <a:p>
                      <a:pPr>
                        <a:lnSpc>
                          <a:spcPct val="150000"/>
                        </a:lnSpc>
                      </a:pPr>
                      <a:r>
                        <a:rPr lang="en-US" dirty="0"/>
                        <a:t>age</a:t>
                      </a:r>
                    </a:p>
                  </a:txBody>
                  <a:tcPr/>
                </a:tc>
                <a:tc>
                  <a:txBody>
                    <a:bodyPr/>
                    <a:lstStyle/>
                    <a:p>
                      <a:pPr>
                        <a:lnSpc>
                          <a:spcPct val="150000"/>
                        </a:lnSpc>
                      </a:pPr>
                      <a:r>
                        <a:rPr lang="en-US" dirty="0"/>
                        <a:t>1.792e-01</a:t>
                      </a:r>
                    </a:p>
                  </a:txBody>
                  <a:tcPr/>
                </a:tc>
                <a:tc>
                  <a:txBody>
                    <a:bodyPr/>
                    <a:lstStyle/>
                    <a:p>
                      <a:pPr>
                        <a:lnSpc>
                          <a:spcPct val="150000"/>
                        </a:lnSpc>
                      </a:pPr>
                      <a:r>
                        <a:rPr lang="en-US" dirty="0"/>
                        <a:t>&lt;2e-16</a:t>
                      </a:r>
                    </a:p>
                  </a:txBody>
                  <a:tcPr/>
                </a:tc>
                <a:tc>
                  <a:txBody>
                    <a:bodyPr/>
                    <a:lstStyle/>
                    <a:p>
                      <a:pPr>
                        <a:lnSpc>
                          <a:spcPct val="150000"/>
                        </a:lnSpc>
                      </a:pPr>
                      <a:r>
                        <a:rPr lang="en-US" dirty="0"/>
                        <a:t>1.1272</a:t>
                      </a:r>
                    </a:p>
                  </a:txBody>
                  <a:tcPr/>
                </a:tc>
                <a:extLst>
                  <a:ext uri="{0D108BD9-81ED-4DB2-BD59-A6C34878D82A}">
                    <a16:rowId xmlns:a16="http://schemas.microsoft.com/office/drawing/2014/main" val="10005"/>
                  </a:ext>
                </a:extLst>
              </a:tr>
            </a:tbl>
          </a:graphicData>
        </a:graphic>
      </p:graphicFrame>
      <p:sp>
        <p:nvSpPr>
          <p:cNvPr id="22" name="Arrow: Bent 21"/>
          <p:cNvSpPr/>
          <p:nvPr/>
        </p:nvSpPr>
        <p:spPr>
          <a:xfrm rot="5400000">
            <a:off x="7491746" y="445606"/>
            <a:ext cx="924528" cy="262345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矩形 1"/>
          <p:cNvSpPr/>
          <p:nvPr/>
        </p:nvSpPr>
        <p:spPr>
          <a:xfrm>
            <a:off x="9465310" y="1294765"/>
            <a:ext cx="2608580" cy="706755"/>
          </a:xfrm>
          <a:prstGeom prst="rect">
            <a:avLst/>
          </a:prstGeom>
          <a:noFill/>
          <a:ln>
            <a:noFill/>
          </a:ln>
        </p:spPr>
        <p:txBody>
          <a:bodyPr wrap="square" rtlCol="0" anchor="t">
            <a:spAutoFit/>
          </a:bodyPr>
          <a:lstStyle/>
          <a:p>
            <a:pPr algn="ctr"/>
            <a:r>
              <a:rPr lang="en-US" altLang="zh-CN" sz="4000" b="1">
                <a:ln/>
                <a:solidFill>
                  <a:schemeClr val="accent1"/>
                </a:solidFill>
                <a:effectLst>
                  <a:outerShdw blurRad="38100" dist="25400" dir="5400000" algn="ctr" rotWithShape="0">
                    <a:srgbClr val="6E747A">
                      <a:alpha val="43000"/>
                    </a:srgbClr>
                  </a:outerShdw>
                </a:effectLst>
              </a:rPr>
              <a:t>R^2: 0.434</a:t>
            </a:r>
          </a:p>
        </p:txBody>
      </p:sp>
    </p:spTree>
    <p:extLst>
      <p:ext uri="{BB962C8B-B14F-4D97-AF65-F5344CB8AC3E}">
        <p14:creationId xmlns:p14="http://schemas.microsoft.com/office/powerpoint/2010/main" val="12631725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73cfb912-64d6-40f6-8c1c-fdcf02d21180}"/>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aff82c43-2184-4020-bed0-c3258b885f84}"/>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51744803-07ad-4565-8ce0-647d467a1846}"/>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_Photography_Campus_0">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26366</TotalTime>
  <Words>1567</Words>
  <Application>Microsoft Macintosh PowerPoint</Application>
  <PresentationFormat>Widescreen</PresentationFormat>
  <Paragraphs>285</Paragraphs>
  <Slides>27</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Book Antiqua</vt:lpstr>
      <vt:lpstr>Calibri</vt:lpstr>
      <vt:lpstr>Wingdings</vt:lpstr>
      <vt:lpstr>GW_Photography_Campus_0</vt:lpstr>
      <vt:lpstr>Why Axis? Models the Boston Marathon</vt:lpstr>
      <vt:lpstr>Boston Marathon Data</vt:lpstr>
      <vt:lpstr>Boston Marathon Models</vt:lpstr>
      <vt:lpstr>Modeling Clusters of Bib Numbers</vt:lpstr>
      <vt:lpstr>Modeling Clusters of Bib Numbers: K-Means</vt:lpstr>
      <vt:lpstr>Modeling Clusters of Bib Numbers: Hierarchical</vt:lpstr>
      <vt:lpstr>Modeling Distance Traveled From Hometown</vt:lpstr>
      <vt:lpstr>PowerPoint Presentation</vt:lpstr>
      <vt:lpstr>Linear Regression: Official Time</vt:lpstr>
      <vt:lpstr>Linear Regression: Overall Rank</vt:lpstr>
      <vt:lpstr>Official Time Distribution among Different Group</vt:lpstr>
      <vt:lpstr>Official Time Prediction in KNN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SQL</dc:title>
  <dc:creator>Microsoft Office User</dc:creator>
  <cp:lastModifiedBy>Maus, Patrick F</cp:lastModifiedBy>
  <cp:revision>494</cp:revision>
  <dcterms:created xsi:type="dcterms:W3CDTF">2018-08-27T00:58:12Z</dcterms:created>
  <dcterms:modified xsi:type="dcterms:W3CDTF">2019-12-03T23:13:54Z</dcterms:modified>
</cp:coreProperties>
</file>